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90" r:id="rId2"/>
    <p:sldId id="270" r:id="rId3"/>
    <p:sldId id="291" r:id="rId4"/>
    <p:sldId id="293" r:id="rId5"/>
    <p:sldId id="298" r:id="rId6"/>
    <p:sldId id="300" r:id="rId7"/>
    <p:sldId id="301" r:id="rId8"/>
    <p:sldId id="319" r:id="rId9"/>
    <p:sldId id="317" r:id="rId10"/>
    <p:sldId id="318" r:id="rId11"/>
    <p:sldId id="315" r:id="rId12"/>
    <p:sldId id="31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6338"/>
  </p:normalViewPr>
  <p:slideViewPr>
    <p:cSldViewPr snapToGrid="0" snapToObjects="1">
      <p:cViewPr varScale="1">
        <p:scale>
          <a:sx n="126" d="100"/>
          <a:sy n="126" d="100"/>
        </p:scale>
        <p:origin x="1240" y="192"/>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obler, Michael" userId="23736f38-8fde-4d4c-a7fc-b2d88c867b58" providerId="ADAL" clId="{CFD71F17-DB3D-8F47-ABAC-C0DE47A51986}"/>
    <pc:docChg chg="modSld">
      <pc:chgData name="Tobler, Michael" userId="23736f38-8fde-4d4c-a7fc-b2d88c867b58" providerId="ADAL" clId="{CFD71F17-DB3D-8F47-ABAC-C0DE47A51986}" dt="2023-10-18T15:48:27.290" v="0" actId="18331"/>
      <pc:docMkLst>
        <pc:docMk/>
      </pc:docMkLst>
      <pc:sldChg chg="modSp">
        <pc:chgData name="Tobler, Michael" userId="23736f38-8fde-4d4c-a7fc-b2d88c867b58" providerId="ADAL" clId="{CFD71F17-DB3D-8F47-ABAC-C0DE47A51986}" dt="2023-10-18T15:48:27.290" v="0" actId="18331"/>
        <pc:sldMkLst>
          <pc:docMk/>
          <pc:sldMk cId="1165022638" sldId="290"/>
        </pc:sldMkLst>
        <pc:picChg chg="mod">
          <ac:chgData name="Tobler, Michael" userId="23736f38-8fde-4d4c-a7fc-b2d88c867b58" providerId="ADAL" clId="{CFD71F17-DB3D-8F47-ABAC-C0DE47A51986}" dt="2023-10-18T15:48:27.290" v="0" actId="18331"/>
          <ac:picMkLst>
            <pc:docMk/>
            <pc:sldMk cId="1165022638" sldId="290"/>
            <ac:picMk id="5" creationId="{038CD34A-0D48-414C-8FFA-B6728D426EA9}"/>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tiff>
</file>

<file path=ppt/media/image2.tiff>
</file>

<file path=ppt/media/image20.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C31E59-E239-8640-A442-003CBE3D8436}" type="datetimeFigureOut">
              <a:rPr lang="en-US" smtClean="0"/>
              <a:t>10/18/23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A2E8B9-43A1-B24D-8239-41D184FC5A78}" type="slidenum">
              <a:rPr lang="en-US" smtClean="0"/>
              <a:t>‹#›</a:t>
            </a:fld>
            <a:endParaRPr lang="en-US"/>
          </a:p>
        </p:txBody>
      </p:sp>
    </p:spTree>
    <p:extLst>
      <p:ext uri="{BB962C8B-B14F-4D97-AF65-F5344CB8AC3E}">
        <p14:creationId xmlns:p14="http://schemas.microsoft.com/office/powerpoint/2010/main" val="42261872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A2E8B9-43A1-B24D-8239-41D184FC5A78}" type="slidenum">
              <a:rPr lang="en-US" smtClean="0"/>
              <a:t>5</a:t>
            </a:fld>
            <a:endParaRPr lang="en-US"/>
          </a:p>
        </p:txBody>
      </p:sp>
    </p:spTree>
    <p:extLst>
      <p:ext uri="{BB962C8B-B14F-4D97-AF65-F5344CB8AC3E}">
        <p14:creationId xmlns:p14="http://schemas.microsoft.com/office/powerpoint/2010/main" val="4153471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546135-BDF8-C147-B66D-40E9001991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DF26EEE-1219-324C-B7CB-D71C10F17C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12453FC-61D0-2A4C-8ECB-A0845A6499AB}"/>
              </a:ext>
            </a:extLst>
          </p:cNvPr>
          <p:cNvSpPr>
            <a:spLocks noGrp="1"/>
          </p:cNvSpPr>
          <p:nvPr>
            <p:ph type="dt" sz="half" idx="10"/>
          </p:nvPr>
        </p:nvSpPr>
        <p:spPr/>
        <p:txBody>
          <a:bodyPr/>
          <a:lstStyle/>
          <a:p>
            <a:fld id="{94E2FD39-6948-7840-8073-91758794005B}" type="datetimeFigureOut">
              <a:rPr lang="en-US" smtClean="0"/>
              <a:t>10/18/23</a:t>
            </a:fld>
            <a:endParaRPr lang="en-US"/>
          </a:p>
        </p:txBody>
      </p:sp>
      <p:sp>
        <p:nvSpPr>
          <p:cNvPr id="5" name="Footer Placeholder 4">
            <a:extLst>
              <a:ext uri="{FF2B5EF4-FFF2-40B4-BE49-F238E27FC236}">
                <a16:creationId xmlns:a16="http://schemas.microsoft.com/office/drawing/2014/main" id="{5CA29FB1-02B0-A249-AAE1-B79C609447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406465-AF9D-1643-95B0-7CB6C6A4B617}"/>
              </a:ext>
            </a:extLst>
          </p:cNvPr>
          <p:cNvSpPr>
            <a:spLocks noGrp="1"/>
          </p:cNvSpPr>
          <p:nvPr>
            <p:ph type="sldNum" sz="quarter" idx="12"/>
          </p:nvPr>
        </p:nvSpPr>
        <p:spPr/>
        <p:txBody>
          <a:bodyPr/>
          <a:lstStyle/>
          <a:p>
            <a:fld id="{8A65A0A3-6212-8340-AEC2-40D344F02C28}" type="slidenum">
              <a:rPr lang="en-US" smtClean="0"/>
              <a:t>‹#›</a:t>
            </a:fld>
            <a:endParaRPr lang="en-US"/>
          </a:p>
        </p:txBody>
      </p:sp>
    </p:spTree>
    <p:extLst>
      <p:ext uri="{BB962C8B-B14F-4D97-AF65-F5344CB8AC3E}">
        <p14:creationId xmlns:p14="http://schemas.microsoft.com/office/powerpoint/2010/main" val="21405566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618739-8493-FB40-B277-4388687B2F7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8CBC63E-31EF-3542-AAA9-E1ABB1834D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CC81AA1-A0E2-A044-981E-73529428DB49}"/>
              </a:ext>
            </a:extLst>
          </p:cNvPr>
          <p:cNvSpPr>
            <a:spLocks noGrp="1"/>
          </p:cNvSpPr>
          <p:nvPr>
            <p:ph type="dt" sz="half" idx="10"/>
          </p:nvPr>
        </p:nvSpPr>
        <p:spPr/>
        <p:txBody>
          <a:bodyPr/>
          <a:lstStyle/>
          <a:p>
            <a:fld id="{94E2FD39-6948-7840-8073-91758794005B}" type="datetimeFigureOut">
              <a:rPr lang="en-US" smtClean="0"/>
              <a:t>10/18/23</a:t>
            </a:fld>
            <a:endParaRPr lang="en-US"/>
          </a:p>
        </p:txBody>
      </p:sp>
      <p:sp>
        <p:nvSpPr>
          <p:cNvPr id="5" name="Footer Placeholder 4">
            <a:extLst>
              <a:ext uri="{FF2B5EF4-FFF2-40B4-BE49-F238E27FC236}">
                <a16:creationId xmlns:a16="http://schemas.microsoft.com/office/drawing/2014/main" id="{B3E4ABC8-9A60-C643-ABD0-20716AAE31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99EAFE-D5DC-954B-947B-63DCA02FB2F2}"/>
              </a:ext>
            </a:extLst>
          </p:cNvPr>
          <p:cNvSpPr>
            <a:spLocks noGrp="1"/>
          </p:cNvSpPr>
          <p:nvPr>
            <p:ph type="sldNum" sz="quarter" idx="12"/>
          </p:nvPr>
        </p:nvSpPr>
        <p:spPr/>
        <p:txBody>
          <a:bodyPr/>
          <a:lstStyle/>
          <a:p>
            <a:fld id="{8A65A0A3-6212-8340-AEC2-40D344F02C28}" type="slidenum">
              <a:rPr lang="en-US" smtClean="0"/>
              <a:t>‹#›</a:t>
            </a:fld>
            <a:endParaRPr lang="en-US"/>
          </a:p>
        </p:txBody>
      </p:sp>
    </p:spTree>
    <p:extLst>
      <p:ext uri="{BB962C8B-B14F-4D97-AF65-F5344CB8AC3E}">
        <p14:creationId xmlns:p14="http://schemas.microsoft.com/office/powerpoint/2010/main" val="13511893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08E3B8-2D4A-FC4C-83A1-D5E59F6B2A1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91DD271-A033-6B41-BC99-86B43D8A00B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31E1F0-7C8A-B14B-9A05-EFEA62F59F0D}"/>
              </a:ext>
            </a:extLst>
          </p:cNvPr>
          <p:cNvSpPr>
            <a:spLocks noGrp="1"/>
          </p:cNvSpPr>
          <p:nvPr>
            <p:ph type="dt" sz="half" idx="10"/>
          </p:nvPr>
        </p:nvSpPr>
        <p:spPr/>
        <p:txBody>
          <a:bodyPr/>
          <a:lstStyle/>
          <a:p>
            <a:fld id="{94E2FD39-6948-7840-8073-91758794005B}" type="datetimeFigureOut">
              <a:rPr lang="en-US" smtClean="0"/>
              <a:t>10/18/23</a:t>
            </a:fld>
            <a:endParaRPr lang="en-US"/>
          </a:p>
        </p:txBody>
      </p:sp>
      <p:sp>
        <p:nvSpPr>
          <p:cNvPr id="5" name="Footer Placeholder 4">
            <a:extLst>
              <a:ext uri="{FF2B5EF4-FFF2-40B4-BE49-F238E27FC236}">
                <a16:creationId xmlns:a16="http://schemas.microsoft.com/office/drawing/2014/main" id="{14CF7B59-77B0-BD4E-B456-6D22E96A66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0F972D1-0AC1-8E4E-8617-0F46CDD8769E}"/>
              </a:ext>
            </a:extLst>
          </p:cNvPr>
          <p:cNvSpPr>
            <a:spLocks noGrp="1"/>
          </p:cNvSpPr>
          <p:nvPr>
            <p:ph type="sldNum" sz="quarter" idx="12"/>
          </p:nvPr>
        </p:nvSpPr>
        <p:spPr/>
        <p:txBody>
          <a:bodyPr/>
          <a:lstStyle/>
          <a:p>
            <a:fld id="{8A65A0A3-6212-8340-AEC2-40D344F02C28}" type="slidenum">
              <a:rPr lang="en-US" smtClean="0"/>
              <a:t>‹#›</a:t>
            </a:fld>
            <a:endParaRPr lang="en-US"/>
          </a:p>
        </p:txBody>
      </p:sp>
    </p:spTree>
    <p:extLst>
      <p:ext uri="{BB962C8B-B14F-4D97-AF65-F5344CB8AC3E}">
        <p14:creationId xmlns:p14="http://schemas.microsoft.com/office/powerpoint/2010/main" val="40149057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BBB13-7B86-A648-A51D-0BD8E9E3EA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A32229-BCF0-EB42-AB31-72A08ABDF4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5588E0-28A6-5848-A6DB-A5495FBB718C}"/>
              </a:ext>
            </a:extLst>
          </p:cNvPr>
          <p:cNvSpPr>
            <a:spLocks noGrp="1"/>
          </p:cNvSpPr>
          <p:nvPr>
            <p:ph type="dt" sz="half" idx="10"/>
          </p:nvPr>
        </p:nvSpPr>
        <p:spPr/>
        <p:txBody>
          <a:bodyPr/>
          <a:lstStyle/>
          <a:p>
            <a:fld id="{94E2FD39-6948-7840-8073-91758794005B}" type="datetimeFigureOut">
              <a:rPr lang="en-US" smtClean="0"/>
              <a:t>10/18/23</a:t>
            </a:fld>
            <a:endParaRPr lang="en-US"/>
          </a:p>
        </p:txBody>
      </p:sp>
      <p:sp>
        <p:nvSpPr>
          <p:cNvPr id="5" name="Footer Placeholder 4">
            <a:extLst>
              <a:ext uri="{FF2B5EF4-FFF2-40B4-BE49-F238E27FC236}">
                <a16:creationId xmlns:a16="http://schemas.microsoft.com/office/drawing/2014/main" id="{AA60BE54-B257-8549-AA85-876CC72B13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196800-4E84-8942-B646-9E4CDDEAE601}"/>
              </a:ext>
            </a:extLst>
          </p:cNvPr>
          <p:cNvSpPr>
            <a:spLocks noGrp="1"/>
          </p:cNvSpPr>
          <p:nvPr>
            <p:ph type="sldNum" sz="quarter" idx="12"/>
          </p:nvPr>
        </p:nvSpPr>
        <p:spPr/>
        <p:txBody>
          <a:bodyPr/>
          <a:lstStyle/>
          <a:p>
            <a:fld id="{8A65A0A3-6212-8340-AEC2-40D344F02C28}" type="slidenum">
              <a:rPr lang="en-US" smtClean="0"/>
              <a:t>‹#›</a:t>
            </a:fld>
            <a:endParaRPr lang="en-US"/>
          </a:p>
        </p:txBody>
      </p:sp>
    </p:spTree>
    <p:extLst>
      <p:ext uri="{BB962C8B-B14F-4D97-AF65-F5344CB8AC3E}">
        <p14:creationId xmlns:p14="http://schemas.microsoft.com/office/powerpoint/2010/main" val="3452980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01BEF-4ACC-584F-B55C-91FD3E0ADD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A03F615-FDE1-C445-BD7C-BD9692FBA8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3833536-B66A-3F4E-8B7D-A34DC702B0F5}"/>
              </a:ext>
            </a:extLst>
          </p:cNvPr>
          <p:cNvSpPr>
            <a:spLocks noGrp="1"/>
          </p:cNvSpPr>
          <p:nvPr>
            <p:ph type="dt" sz="half" idx="10"/>
          </p:nvPr>
        </p:nvSpPr>
        <p:spPr/>
        <p:txBody>
          <a:bodyPr/>
          <a:lstStyle/>
          <a:p>
            <a:fld id="{94E2FD39-6948-7840-8073-91758794005B}" type="datetimeFigureOut">
              <a:rPr lang="en-US" smtClean="0"/>
              <a:t>10/18/23</a:t>
            </a:fld>
            <a:endParaRPr lang="en-US"/>
          </a:p>
        </p:txBody>
      </p:sp>
      <p:sp>
        <p:nvSpPr>
          <p:cNvPr id="5" name="Footer Placeholder 4">
            <a:extLst>
              <a:ext uri="{FF2B5EF4-FFF2-40B4-BE49-F238E27FC236}">
                <a16:creationId xmlns:a16="http://schemas.microsoft.com/office/drawing/2014/main" id="{098F0FC1-9FDA-4148-AF92-F757C540BF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B98F01A-623C-C545-B6C7-DC705B0D1E4A}"/>
              </a:ext>
            </a:extLst>
          </p:cNvPr>
          <p:cNvSpPr>
            <a:spLocks noGrp="1"/>
          </p:cNvSpPr>
          <p:nvPr>
            <p:ph type="sldNum" sz="quarter" idx="12"/>
          </p:nvPr>
        </p:nvSpPr>
        <p:spPr/>
        <p:txBody>
          <a:bodyPr/>
          <a:lstStyle/>
          <a:p>
            <a:fld id="{8A65A0A3-6212-8340-AEC2-40D344F02C28}" type="slidenum">
              <a:rPr lang="en-US" smtClean="0"/>
              <a:t>‹#›</a:t>
            </a:fld>
            <a:endParaRPr lang="en-US"/>
          </a:p>
        </p:txBody>
      </p:sp>
    </p:spTree>
    <p:extLst>
      <p:ext uri="{BB962C8B-B14F-4D97-AF65-F5344CB8AC3E}">
        <p14:creationId xmlns:p14="http://schemas.microsoft.com/office/powerpoint/2010/main" val="32061599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84235-8EF4-D84B-804E-34D002EB3EC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8810FEE-24F1-9548-A17C-E7520C52290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B360B3-2037-FE42-A150-AD6E3E93968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F8C456A-6196-954C-8953-27CDE2C834D7}"/>
              </a:ext>
            </a:extLst>
          </p:cNvPr>
          <p:cNvSpPr>
            <a:spLocks noGrp="1"/>
          </p:cNvSpPr>
          <p:nvPr>
            <p:ph type="dt" sz="half" idx="10"/>
          </p:nvPr>
        </p:nvSpPr>
        <p:spPr/>
        <p:txBody>
          <a:bodyPr/>
          <a:lstStyle/>
          <a:p>
            <a:fld id="{94E2FD39-6948-7840-8073-91758794005B}" type="datetimeFigureOut">
              <a:rPr lang="en-US" smtClean="0"/>
              <a:t>10/18/23</a:t>
            </a:fld>
            <a:endParaRPr lang="en-US"/>
          </a:p>
        </p:txBody>
      </p:sp>
      <p:sp>
        <p:nvSpPr>
          <p:cNvPr id="6" name="Footer Placeholder 5">
            <a:extLst>
              <a:ext uri="{FF2B5EF4-FFF2-40B4-BE49-F238E27FC236}">
                <a16:creationId xmlns:a16="http://schemas.microsoft.com/office/drawing/2014/main" id="{3AAF8291-9234-244A-8C3C-99936628A6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96FEC6-D7AE-124E-962D-B68D7498E9F3}"/>
              </a:ext>
            </a:extLst>
          </p:cNvPr>
          <p:cNvSpPr>
            <a:spLocks noGrp="1"/>
          </p:cNvSpPr>
          <p:nvPr>
            <p:ph type="sldNum" sz="quarter" idx="12"/>
          </p:nvPr>
        </p:nvSpPr>
        <p:spPr/>
        <p:txBody>
          <a:bodyPr/>
          <a:lstStyle/>
          <a:p>
            <a:fld id="{8A65A0A3-6212-8340-AEC2-40D344F02C28}" type="slidenum">
              <a:rPr lang="en-US" smtClean="0"/>
              <a:t>‹#›</a:t>
            </a:fld>
            <a:endParaRPr lang="en-US"/>
          </a:p>
        </p:txBody>
      </p:sp>
    </p:spTree>
    <p:extLst>
      <p:ext uri="{BB962C8B-B14F-4D97-AF65-F5344CB8AC3E}">
        <p14:creationId xmlns:p14="http://schemas.microsoft.com/office/powerpoint/2010/main" val="35415818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11687-C3B9-CF4B-8793-56D243D802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8E107C9-9727-0A4C-82F8-B506474FF49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69CCA08-3084-614F-A04C-0DF14C53AC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02A685C-1673-DC43-80F2-1B7C5CB1C35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5DA146-C1B9-D648-9C01-A92A4EABD9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9F2930-65D6-E84D-8A62-9269771776B6}"/>
              </a:ext>
            </a:extLst>
          </p:cNvPr>
          <p:cNvSpPr>
            <a:spLocks noGrp="1"/>
          </p:cNvSpPr>
          <p:nvPr>
            <p:ph type="dt" sz="half" idx="10"/>
          </p:nvPr>
        </p:nvSpPr>
        <p:spPr/>
        <p:txBody>
          <a:bodyPr/>
          <a:lstStyle/>
          <a:p>
            <a:fld id="{94E2FD39-6948-7840-8073-91758794005B}" type="datetimeFigureOut">
              <a:rPr lang="en-US" smtClean="0"/>
              <a:t>10/18/23</a:t>
            </a:fld>
            <a:endParaRPr lang="en-US"/>
          </a:p>
        </p:txBody>
      </p:sp>
      <p:sp>
        <p:nvSpPr>
          <p:cNvPr id="8" name="Footer Placeholder 7">
            <a:extLst>
              <a:ext uri="{FF2B5EF4-FFF2-40B4-BE49-F238E27FC236}">
                <a16:creationId xmlns:a16="http://schemas.microsoft.com/office/drawing/2014/main" id="{2E89FCDF-87A1-9248-A628-CA65ABB3EC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0B9984-4427-E340-B852-7D0BAA5AEAB6}"/>
              </a:ext>
            </a:extLst>
          </p:cNvPr>
          <p:cNvSpPr>
            <a:spLocks noGrp="1"/>
          </p:cNvSpPr>
          <p:nvPr>
            <p:ph type="sldNum" sz="quarter" idx="12"/>
          </p:nvPr>
        </p:nvSpPr>
        <p:spPr/>
        <p:txBody>
          <a:bodyPr/>
          <a:lstStyle/>
          <a:p>
            <a:fld id="{8A65A0A3-6212-8340-AEC2-40D344F02C28}" type="slidenum">
              <a:rPr lang="en-US" smtClean="0"/>
              <a:t>‹#›</a:t>
            </a:fld>
            <a:endParaRPr lang="en-US"/>
          </a:p>
        </p:txBody>
      </p:sp>
    </p:spTree>
    <p:extLst>
      <p:ext uri="{BB962C8B-B14F-4D97-AF65-F5344CB8AC3E}">
        <p14:creationId xmlns:p14="http://schemas.microsoft.com/office/powerpoint/2010/main" val="1756322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0A5438-81B5-BE43-A96F-FEC8832640D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5763206-4E7E-004A-9716-7F945E5F8343}"/>
              </a:ext>
            </a:extLst>
          </p:cNvPr>
          <p:cNvSpPr>
            <a:spLocks noGrp="1"/>
          </p:cNvSpPr>
          <p:nvPr>
            <p:ph type="dt" sz="half" idx="10"/>
          </p:nvPr>
        </p:nvSpPr>
        <p:spPr/>
        <p:txBody>
          <a:bodyPr/>
          <a:lstStyle/>
          <a:p>
            <a:fld id="{94E2FD39-6948-7840-8073-91758794005B}" type="datetimeFigureOut">
              <a:rPr lang="en-US" smtClean="0"/>
              <a:t>10/18/23</a:t>
            </a:fld>
            <a:endParaRPr lang="en-US"/>
          </a:p>
        </p:txBody>
      </p:sp>
      <p:sp>
        <p:nvSpPr>
          <p:cNvPr id="4" name="Footer Placeholder 3">
            <a:extLst>
              <a:ext uri="{FF2B5EF4-FFF2-40B4-BE49-F238E27FC236}">
                <a16:creationId xmlns:a16="http://schemas.microsoft.com/office/drawing/2014/main" id="{35B7DB11-3849-B04C-A7FA-5D1108EC6C7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458F6A9-3C6B-254E-89CA-A8616A25366C}"/>
              </a:ext>
            </a:extLst>
          </p:cNvPr>
          <p:cNvSpPr>
            <a:spLocks noGrp="1"/>
          </p:cNvSpPr>
          <p:nvPr>
            <p:ph type="sldNum" sz="quarter" idx="12"/>
          </p:nvPr>
        </p:nvSpPr>
        <p:spPr/>
        <p:txBody>
          <a:bodyPr/>
          <a:lstStyle/>
          <a:p>
            <a:fld id="{8A65A0A3-6212-8340-AEC2-40D344F02C28}" type="slidenum">
              <a:rPr lang="en-US" smtClean="0"/>
              <a:t>‹#›</a:t>
            </a:fld>
            <a:endParaRPr lang="en-US"/>
          </a:p>
        </p:txBody>
      </p:sp>
    </p:spTree>
    <p:extLst>
      <p:ext uri="{BB962C8B-B14F-4D97-AF65-F5344CB8AC3E}">
        <p14:creationId xmlns:p14="http://schemas.microsoft.com/office/powerpoint/2010/main" val="12782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C04FD53-D75A-DB4E-9D3C-0C612CE2322B}"/>
              </a:ext>
            </a:extLst>
          </p:cNvPr>
          <p:cNvSpPr>
            <a:spLocks noGrp="1"/>
          </p:cNvSpPr>
          <p:nvPr>
            <p:ph type="dt" sz="half" idx="10"/>
          </p:nvPr>
        </p:nvSpPr>
        <p:spPr/>
        <p:txBody>
          <a:bodyPr/>
          <a:lstStyle/>
          <a:p>
            <a:fld id="{94E2FD39-6948-7840-8073-91758794005B}" type="datetimeFigureOut">
              <a:rPr lang="en-US" smtClean="0"/>
              <a:t>10/18/23</a:t>
            </a:fld>
            <a:endParaRPr lang="en-US"/>
          </a:p>
        </p:txBody>
      </p:sp>
      <p:sp>
        <p:nvSpPr>
          <p:cNvPr id="3" name="Footer Placeholder 2">
            <a:extLst>
              <a:ext uri="{FF2B5EF4-FFF2-40B4-BE49-F238E27FC236}">
                <a16:creationId xmlns:a16="http://schemas.microsoft.com/office/drawing/2014/main" id="{8ACF6124-527F-3B4D-9368-C2D7A71E307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C3A6DE8-9FCD-B64C-B8FB-E01B3D3495E0}"/>
              </a:ext>
            </a:extLst>
          </p:cNvPr>
          <p:cNvSpPr>
            <a:spLocks noGrp="1"/>
          </p:cNvSpPr>
          <p:nvPr>
            <p:ph type="sldNum" sz="quarter" idx="12"/>
          </p:nvPr>
        </p:nvSpPr>
        <p:spPr/>
        <p:txBody>
          <a:bodyPr/>
          <a:lstStyle/>
          <a:p>
            <a:fld id="{8A65A0A3-6212-8340-AEC2-40D344F02C28}" type="slidenum">
              <a:rPr lang="en-US" smtClean="0"/>
              <a:t>‹#›</a:t>
            </a:fld>
            <a:endParaRPr lang="en-US"/>
          </a:p>
        </p:txBody>
      </p:sp>
    </p:spTree>
    <p:extLst>
      <p:ext uri="{BB962C8B-B14F-4D97-AF65-F5344CB8AC3E}">
        <p14:creationId xmlns:p14="http://schemas.microsoft.com/office/powerpoint/2010/main" val="27103089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20FE1E-DC78-3B41-BDCC-302AA5BC71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9B62D62-F950-BE4D-9452-78B8A07318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5CDB1F-0CC1-524C-BF84-A6149AEFCD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56E4241-3AC5-4749-828A-0994E8484DED}"/>
              </a:ext>
            </a:extLst>
          </p:cNvPr>
          <p:cNvSpPr>
            <a:spLocks noGrp="1"/>
          </p:cNvSpPr>
          <p:nvPr>
            <p:ph type="dt" sz="half" idx="10"/>
          </p:nvPr>
        </p:nvSpPr>
        <p:spPr/>
        <p:txBody>
          <a:bodyPr/>
          <a:lstStyle/>
          <a:p>
            <a:fld id="{94E2FD39-6948-7840-8073-91758794005B}" type="datetimeFigureOut">
              <a:rPr lang="en-US" smtClean="0"/>
              <a:t>10/18/23</a:t>
            </a:fld>
            <a:endParaRPr lang="en-US"/>
          </a:p>
        </p:txBody>
      </p:sp>
      <p:sp>
        <p:nvSpPr>
          <p:cNvPr id="6" name="Footer Placeholder 5">
            <a:extLst>
              <a:ext uri="{FF2B5EF4-FFF2-40B4-BE49-F238E27FC236}">
                <a16:creationId xmlns:a16="http://schemas.microsoft.com/office/drawing/2014/main" id="{E6155DD2-D2A3-0F4B-8238-396B19D854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59782FB-E205-7846-BB92-A5287C7BCB1F}"/>
              </a:ext>
            </a:extLst>
          </p:cNvPr>
          <p:cNvSpPr>
            <a:spLocks noGrp="1"/>
          </p:cNvSpPr>
          <p:nvPr>
            <p:ph type="sldNum" sz="quarter" idx="12"/>
          </p:nvPr>
        </p:nvSpPr>
        <p:spPr/>
        <p:txBody>
          <a:bodyPr/>
          <a:lstStyle/>
          <a:p>
            <a:fld id="{8A65A0A3-6212-8340-AEC2-40D344F02C28}" type="slidenum">
              <a:rPr lang="en-US" smtClean="0"/>
              <a:t>‹#›</a:t>
            </a:fld>
            <a:endParaRPr lang="en-US"/>
          </a:p>
        </p:txBody>
      </p:sp>
    </p:spTree>
    <p:extLst>
      <p:ext uri="{BB962C8B-B14F-4D97-AF65-F5344CB8AC3E}">
        <p14:creationId xmlns:p14="http://schemas.microsoft.com/office/powerpoint/2010/main" val="36846697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78023-1195-8144-9AE0-5C20265DE0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51FD26E-E83C-B84A-98E9-2B6C17EDB9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6344460-DEC7-2A4E-BEB1-7DE370383D9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70E96B-242F-344A-82D2-A9AE3EE72F09}"/>
              </a:ext>
            </a:extLst>
          </p:cNvPr>
          <p:cNvSpPr>
            <a:spLocks noGrp="1"/>
          </p:cNvSpPr>
          <p:nvPr>
            <p:ph type="dt" sz="half" idx="10"/>
          </p:nvPr>
        </p:nvSpPr>
        <p:spPr/>
        <p:txBody>
          <a:bodyPr/>
          <a:lstStyle/>
          <a:p>
            <a:fld id="{94E2FD39-6948-7840-8073-91758794005B}" type="datetimeFigureOut">
              <a:rPr lang="en-US" smtClean="0"/>
              <a:t>10/18/23</a:t>
            </a:fld>
            <a:endParaRPr lang="en-US"/>
          </a:p>
        </p:txBody>
      </p:sp>
      <p:sp>
        <p:nvSpPr>
          <p:cNvPr id="6" name="Footer Placeholder 5">
            <a:extLst>
              <a:ext uri="{FF2B5EF4-FFF2-40B4-BE49-F238E27FC236}">
                <a16:creationId xmlns:a16="http://schemas.microsoft.com/office/drawing/2014/main" id="{D545AF74-5A14-E54E-99A0-B7FA4682EE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A9E07E-508C-DF43-AEB2-5CA7860A9E0E}"/>
              </a:ext>
            </a:extLst>
          </p:cNvPr>
          <p:cNvSpPr>
            <a:spLocks noGrp="1"/>
          </p:cNvSpPr>
          <p:nvPr>
            <p:ph type="sldNum" sz="quarter" idx="12"/>
          </p:nvPr>
        </p:nvSpPr>
        <p:spPr/>
        <p:txBody>
          <a:bodyPr/>
          <a:lstStyle/>
          <a:p>
            <a:fld id="{8A65A0A3-6212-8340-AEC2-40D344F02C28}" type="slidenum">
              <a:rPr lang="en-US" smtClean="0"/>
              <a:t>‹#›</a:t>
            </a:fld>
            <a:endParaRPr lang="en-US"/>
          </a:p>
        </p:txBody>
      </p:sp>
    </p:spTree>
    <p:extLst>
      <p:ext uri="{BB962C8B-B14F-4D97-AF65-F5344CB8AC3E}">
        <p14:creationId xmlns:p14="http://schemas.microsoft.com/office/powerpoint/2010/main" val="25533728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62C952-8662-B742-9800-686F0F1C3A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D592184-DF6A-024F-A9C8-C05B8F0CDFF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36D101-3E7A-F347-A482-79134E3E79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4E2FD39-6948-7840-8073-91758794005B}" type="datetimeFigureOut">
              <a:rPr lang="en-US" smtClean="0"/>
              <a:t>10/18/23</a:t>
            </a:fld>
            <a:endParaRPr lang="en-US"/>
          </a:p>
        </p:txBody>
      </p:sp>
      <p:sp>
        <p:nvSpPr>
          <p:cNvPr id="5" name="Footer Placeholder 4">
            <a:extLst>
              <a:ext uri="{FF2B5EF4-FFF2-40B4-BE49-F238E27FC236}">
                <a16:creationId xmlns:a16="http://schemas.microsoft.com/office/drawing/2014/main" id="{15123508-6353-584D-9838-8E70F63AC2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A5BE3C5-9923-7D49-9D5C-7A2061B00D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65A0A3-6212-8340-AEC2-40D344F02C28}" type="slidenum">
              <a:rPr lang="en-US" smtClean="0"/>
              <a:t>‹#›</a:t>
            </a:fld>
            <a:endParaRPr lang="en-US"/>
          </a:p>
        </p:txBody>
      </p:sp>
    </p:spTree>
    <p:extLst>
      <p:ext uri="{BB962C8B-B14F-4D97-AF65-F5344CB8AC3E}">
        <p14:creationId xmlns:p14="http://schemas.microsoft.com/office/powerpoint/2010/main" val="16367470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tif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1.xml"/><Relationship Id="rId4" Type="http://schemas.openxmlformats.org/officeDocument/2006/relationships/image" Target="../media/image8.emf"/></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1EB584-27C6-564C-AD2F-A2F3E40C267C}"/>
              </a:ext>
            </a:extLst>
          </p:cNvPr>
          <p:cNvSpPr txBox="1"/>
          <p:nvPr/>
        </p:nvSpPr>
        <p:spPr>
          <a:xfrm>
            <a:off x="1" y="0"/>
            <a:ext cx="12192000" cy="584775"/>
          </a:xfrm>
          <a:prstGeom prst="rect">
            <a:avLst/>
          </a:prstGeom>
          <a:noFill/>
        </p:spPr>
        <p:txBody>
          <a:bodyPr wrap="square" rtlCol="0">
            <a:spAutoFit/>
          </a:bodyPr>
          <a:lstStyle/>
          <a:p>
            <a:r>
              <a:rPr lang="en-US" sz="3200" b="1" dirty="0">
                <a:latin typeface="Open Sans ExtraBold" panose="020B0606030504020204" pitchFamily="34" charset="0"/>
                <a:ea typeface="Open Sans ExtraBold" panose="020B0606030504020204" pitchFamily="34" charset="0"/>
                <a:cs typeface="Open Sans ExtraBold" panose="020B0606030504020204" pitchFamily="34" charset="0"/>
              </a:rPr>
              <a:t>Selection and other evolutionary forces</a:t>
            </a:r>
          </a:p>
        </p:txBody>
      </p:sp>
      <p:sp>
        <p:nvSpPr>
          <p:cNvPr id="12" name="Content Placeholder 1">
            <a:extLst>
              <a:ext uri="{FF2B5EF4-FFF2-40B4-BE49-F238E27FC236}">
                <a16:creationId xmlns:a16="http://schemas.microsoft.com/office/drawing/2014/main" id="{E2282CAB-8248-504C-839A-F9F869F62B79}"/>
              </a:ext>
            </a:extLst>
          </p:cNvPr>
          <p:cNvSpPr txBox="1">
            <a:spLocks/>
          </p:cNvSpPr>
          <p:nvPr/>
        </p:nvSpPr>
        <p:spPr>
          <a:xfrm>
            <a:off x="355108" y="949911"/>
            <a:ext cx="5354316" cy="3400931"/>
          </a:xfrm>
          <a:prstGeom prst="rect">
            <a:avLst/>
          </a:prstGeom>
          <a:noFill/>
        </p:spPr>
        <p:txBody>
          <a:bodyPr wrap="square" rtlCol="0">
            <a:spAutoFit/>
          </a:bodyPr>
          <a:lstStyle>
            <a:defPPr>
              <a:defRPr lang="en-US"/>
            </a:defPPr>
            <a:lvl1pPr>
              <a:defRPr>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en-US" dirty="0"/>
              <a:t>Selection does not always drive alleles to fixation</a:t>
            </a:r>
          </a:p>
          <a:p>
            <a:pPr>
              <a:spcAft>
                <a:spcPts val="600"/>
              </a:spcAft>
            </a:pPr>
            <a:r>
              <a:rPr lang="en-US" dirty="0"/>
              <a:t>Selection can maintain allele frequencies at an intermediate equilibrium</a:t>
            </a:r>
          </a:p>
          <a:p>
            <a:pPr>
              <a:spcAft>
                <a:spcPts val="600"/>
              </a:spcAft>
            </a:pPr>
            <a:r>
              <a:rPr lang="en-US" dirty="0"/>
              <a:t>Selection can cause the fixation of alleles that confer lower fitness</a:t>
            </a:r>
          </a:p>
          <a:p>
            <a:pPr>
              <a:spcAft>
                <a:spcPts val="600"/>
              </a:spcAft>
            </a:pPr>
            <a:endParaRPr lang="en-US" dirty="0"/>
          </a:p>
          <a:p>
            <a:pPr>
              <a:spcAft>
                <a:spcPts val="600"/>
              </a:spcAft>
            </a:pPr>
            <a:r>
              <a:rPr lang="en-US" dirty="0"/>
              <a:t>Effects of fluctuating selection</a:t>
            </a:r>
          </a:p>
          <a:p>
            <a:pPr>
              <a:spcAft>
                <a:spcPts val="600"/>
              </a:spcAft>
            </a:pPr>
            <a:r>
              <a:rPr lang="en-US" dirty="0"/>
              <a:t>Interactions between selection and mutation</a:t>
            </a:r>
          </a:p>
          <a:p>
            <a:pPr>
              <a:spcAft>
                <a:spcPts val="600"/>
              </a:spcAft>
            </a:pPr>
            <a:r>
              <a:rPr lang="en-US" dirty="0"/>
              <a:t>Interactions between selection and genetic drift</a:t>
            </a:r>
          </a:p>
          <a:p>
            <a:pPr>
              <a:spcAft>
                <a:spcPts val="600"/>
              </a:spcAft>
            </a:pPr>
            <a:r>
              <a:rPr lang="en-US" dirty="0"/>
              <a:t>Interactions between selection and migration</a:t>
            </a:r>
          </a:p>
        </p:txBody>
      </p:sp>
      <p:pic>
        <p:nvPicPr>
          <p:cNvPr id="5" name="Picture 4" descr="FG05_10.JPG">
            <a:extLst>
              <a:ext uri="{FF2B5EF4-FFF2-40B4-BE49-F238E27FC236}">
                <a16:creationId xmlns:a16="http://schemas.microsoft.com/office/drawing/2014/main" id="{038CD34A-0D48-414C-8FFA-B6728D426EA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482578" y="1555512"/>
            <a:ext cx="5503414" cy="5137379"/>
          </a:xfrm>
          <a:prstGeom prst="rect">
            <a:avLst/>
          </a:prstGeom>
        </p:spPr>
      </p:pic>
    </p:spTree>
    <p:extLst>
      <p:ext uri="{BB962C8B-B14F-4D97-AF65-F5344CB8AC3E}">
        <p14:creationId xmlns:p14="http://schemas.microsoft.com/office/powerpoint/2010/main" val="1165022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1EB584-27C6-564C-AD2F-A2F3E40C267C}"/>
              </a:ext>
            </a:extLst>
          </p:cNvPr>
          <p:cNvSpPr txBox="1"/>
          <p:nvPr/>
        </p:nvSpPr>
        <p:spPr>
          <a:xfrm>
            <a:off x="1" y="0"/>
            <a:ext cx="12192000" cy="584775"/>
          </a:xfrm>
          <a:prstGeom prst="rect">
            <a:avLst/>
          </a:prstGeom>
          <a:noFill/>
        </p:spPr>
        <p:txBody>
          <a:bodyPr wrap="square" rtlCol="0">
            <a:spAutoFit/>
          </a:bodyPr>
          <a:lstStyle/>
          <a:p>
            <a:r>
              <a:rPr lang="en-US" sz="3200" b="1" dirty="0">
                <a:latin typeface="Open Sans ExtraBold" panose="020B0606030504020204" pitchFamily="34" charset="0"/>
                <a:ea typeface="Open Sans ExtraBold" panose="020B0606030504020204" pitchFamily="34" charset="0"/>
                <a:cs typeface="Open Sans ExtraBold" panose="020B0606030504020204" pitchFamily="34" charset="0"/>
              </a:rPr>
              <a:t>Complex evolutionary dynamics</a:t>
            </a:r>
          </a:p>
        </p:txBody>
      </p:sp>
      <p:sp>
        <p:nvSpPr>
          <p:cNvPr id="12" name="Content Placeholder 1">
            <a:extLst>
              <a:ext uri="{FF2B5EF4-FFF2-40B4-BE49-F238E27FC236}">
                <a16:creationId xmlns:a16="http://schemas.microsoft.com/office/drawing/2014/main" id="{E2282CAB-8248-504C-839A-F9F869F62B79}"/>
              </a:ext>
            </a:extLst>
          </p:cNvPr>
          <p:cNvSpPr txBox="1">
            <a:spLocks/>
          </p:cNvSpPr>
          <p:nvPr/>
        </p:nvSpPr>
        <p:spPr>
          <a:xfrm>
            <a:off x="355107" y="949911"/>
            <a:ext cx="5388467" cy="1277273"/>
          </a:xfrm>
          <a:prstGeom prst="rect">
            <a:avLst/>
          </a:prstGeom>
          <a:noFill/>
        </p:spPr>
        <p:txBody>
          <a:bodyPr wrap="square" rtlCol="0">
            <a:spAutoFit/>
          </a:bodyPr>
          <a:lstStyle>
            <a:defPPr>
              <a:defRPr lang="en-US"/>
            </a:defPPr>
            <a:lvl1pPr>
              <a:defRPr>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en-US" dirty="0"/>
              <a:t>Interactions among different evolutionary forces can cause complex dynamics</a:t>
            </a:r>
          </a:p>
          <a:p>
            <a:pPr>
              <a:spcAft>
                <a:spcPts val="600"/>
              </a:spcAft>
            </a:pPr>
            <a:r>
              <a:rPr lang="en-US" dirty="0"/>
              <a:t>Much of the field tries to disentangle the effects of different forces to explain natural phenomena</a:t>
            </a:r>
          </a:p>
        </p:txBody>
      </p:sp>
      <p:pic>
        <p:nvPicPr>
          <p:cNvPr id="5" name="Picture 4" descr="FG05_10.JPG">
            <a:extLst>
              <a:ext uri="{FF2B5EF4-FFF2-40B4-BE49-F238E27FC236}">
                <a16:creationId xmlns:a16="http://schemas.microsoft.com/office/drawing/2014/main" id="{D716EB4C-1F74-A348-9389-A52AAAD5EE6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482578" y="1555512"/>
            <a:ext cx="5503414" cy="5137379"/>
          </a:xfrm>
          <a:prstGeom prst="rect">
            <a:avLst/>
          </a:prstGeom>
        </p:spPr>
      </p:pic>
    </p:spTree>
    <p:extLst>
      <p:ext uri="{BB962C8B-B14F-4D97-AF65-F5344CB8AC3E}">
        <p14:creationId xmlns:p14="http://schemas.microsoft.com/office/powerpoint/2010/main" val="20917731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B2768BBB-363C-1240-8111-99CD58AE492F}"/>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312478" y="1483821"/>
            <a:ext cx="5803323" cy="3890357"/>
          </a:xfrm>
          <a:prstGeom prst="rect">
            <a:avLst/>
          </a:prstGeom>
        </p:spPr>
      </p:pic>
      <p:pic>
        <p:nvPicPr>
          <p:cNvPr id="15" name="Picture 14">
            <a:extLst>
              <a:ext uri="{FF2B5EF4-FFF2-40B4-BE49-F238E27FC236}">
                <a16:creationId xmlns:a16="http://schemas.microsoft.com/office/drawing/2014/main" id="{5EF99B66-7246-B34D-BDAF-E810FF2E87CE}"/>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254577" y="1799584"/>
            <a:ext cx="5803323" cy="3258832"/>
          </a:xfrm>
          <a:prstGeom prst="rect">
            <a:avLst/>
          </a:prstGeom>
        </p:spPr>
      </p:pic>
      <p:sp>
        <p:nvSpPr>
          <p:cNvPr id="17" name="TextBox 16">
            <a:extLst>
              <a:ext uri="{FF2B5EF4-FFF2-40B4-BE49-F238E27FC236}">
                <a16:creationId xmlns:a16="http://schemas.microsoft.com/office/drawing/2014/main" id="{B0780377-04FE-4E45-B9E9-46EFBFE05228}"/>
              </a:ext>
            </a:extLst>
          </p:cNvPr>
          <p:cNvSpPr txBox="1"/>
          <p:nvPr/>
        </p:nvSpPr>
        <p:spPr>
          <a:xfrm>
            <a:off x="1" y="0"/>
            <a:ext cx="12192000" cy="584775"/>
          </a:xfrm>
          <a:prstGeom prst="rect">
            <a:avLst/>
          </a:prstGeom>
          <a:noFill/>
        </p:spPr>
        <p:txBody>
          <a:bodyPr wrap="square" rtlCol="0">
            <a:spAutoFit/>
          </a:bodyPr>
          <a:lstStyle/>
          <a:p>
            <a:r>
              <a:rPr lang="en-US" sz="3200" b="1" dirty="0">
                <a:latin typeface="Open Sans ExtraBold" panose="020B0606030504020204" pitchFamily="34" charset="0"/>
                <a:ea typeface="Open Sans ExtraBold" panose="020B0606030504020204" pitchFamily="34" charset="0"/>
                <a:cs typeface="Open Sans ExtraBold" panose="020B0606030504020204" pitchFamily="34" charset="0"/>
              </a:rPr>
              <a:t>Information hidden in DNA</a:t>
            </a:r>
          </a:p>
        </p:txBody>
      </p:sp>
    </p:spTree>
    <p:extLst>
      <p:ext uri="{BB962C8B-B14F-4D97-AF65-F5344CB8AC3E}">
        <p14:creationId xmlns:p14="http://schemas.microsoft.com/office/powerpoint/2010/main" val="21905691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1EB584-27C6-564C-AD2F-A2F3E40C267C}"/>
              </a:ext>
            </a:extLst>
          </p:cNvPr>
          <p:cNvSpPr txBox="1"/>
          <p:nvPr/>
        </p:nvSpPr>
        <p:spPr>
          <a:xfrm>
            <a:off x="0" y="0"/>
            <a:ext cx="2677336" cy="584775"/>
          </a:xfrm>
          <a:prstGeom prst="rect">
            <a:avLst/>
          </a:prstGeom>
          <a:noFill/>
        </p:spPr>
        <p:txBody>
          <a:bodyPr wrap="none" rtlCol="0">
            <a:spAutoFit/>
          </a:bodyPr>
          <a:lstStyle/>
          <a:p>
            <a:r>
              <a:rPr lang="en-US" sz="3200" b="1">
                <a:latin typeface="Open Sans ExtraBold" panose="020B0606030504020204" pitchFamily="34" charset="0"/>
                <a:ea typeface="Open Sans ExtraBold" panose="020B0606030504020204" pitchFamily="34" charset="0"/>
                <a:cs typeface="Open Sans ExtraBold" panose="020B0606030504020204" pitchFamily="34" charset="0"/>
              </a:rPr>
              <a:t>Coronavirus</a:t>
            </a:r>
          </a:p>
        </p:txBody>
      </p:sp>
      <p:sp>
        <p:nvSpPr>
          <p:cNvPr id="33" name="Content Placeholder 1">
            <a:extLst>
              <a:ext uri="{FF2B5EF4-FFF2-40B4-BE49-F238E27FC236}">
                <a16:creationId xmlns:a16="http://schemas.microsoft.com/office/drawing/2014/main" id="{20F8836B-8A21-1345-B6FB-66BAD56A465E}"/>
              </a:ext>
            </a:extLst>
          </p:cNvPr>
          <p:cNvSpPr txBox="1">
            <a:spLocks/>
          </p:cNvSpPr>
          <p:nvPr/>
        </p:nvSpPr>
        <p:spPr>
          <a:xfrm>
            <a:off x="355109" y="949911"/>
            <a:ext cx="5236066" cy="3508653"/>
          </a:xfrm>
          <a:prstGeom prst="rect">
            <a:avLst/>
          </a:prstGeom>
          <a:noFill/>
        </p:spPr>
        <p:txBody>
          <a:bodyPr wrap="square" rtlCol="0">
            <a:spAutoFit/>
          </a:bodyPr>
          <a:lstStyle>
            <a:defPPr>
              <a:defRPr lang="en-US"/>
            </a:defPPr>
            <a:lvl1pPr>
              <a:defRPr>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1200"/>
              </a:spcAft>
            </a:pPr>
            <a:r>
              <a:rPr lang="en-US" dirty="0"/>
              <a:t>Origins and molecular evolution</a:t>
            </a:r>
          </a:p>
          <a:p>
            <a:pPr marL="463550">
              <a:spcAft>
                <a:spcPts val="1200"/>
              </a:spcAft>
            </a:pPr>
            <a:r>
              <a:rPr lang="en-US" dirty="0"/>
              <a:t>Where did SARS-CoV-2 come from?</a:t>
            </a:r>
          </a:p>
          <a:p>
            <a:pPr marL="463550">
              <a:spcAft>
                <a:spcPts val="1200"/>
              </a:spcAft>
            </a:pPr>
            <a:r>
              <a:rPr lang="en-US" dirty="0"/>
              <a:t>What is the SARS-CoV-2 molecular clock and what can we learn from it?</a:t>
            </a:r>
          </a:p>
          <a:p>
            <a:pPr marL="463550">
              <a:spcAft>
                <a:spcPts val="1200"/>
              </a:spcAft>
            </a:pPr>
            <a:r>
              <a:rPr lang="en-US" dirty="0"/>
              <a:t>Is there evidence for positive selection on different genes in the SARS-CoV-2 genome?</a:t>
            </a:r>
          </a:p>
          <a:p>
            <a:pPr marL="7938">
              <a:spcAft>
                <a:spcPts val="1200"/>
              </a:spcAft>
            </a:pPr>
            <a:r>
              <a:rPr lang="en-US" dirty="0"/>
              <a:t>Epidemiology</a:t>
            </a:r>
          </a:p>
          <a:p>
            <a:pPr marL="463550">
              <a:spcAft>
                <a:spcPts val="1200"/>
              </a:spcAft>
            </a:pPr>
            <a:r>
              <a:rPr lang="en-US" dirty="0"/>
              <a:t>Spread and disease dynamics</a:t>
            </a:r>
          </a:p>
          <a:p>
            <a:pPr marL="463550">
              <a:spcAft>
                <a:spcPts val="1200"/>
              </a:spcAft>
            </a:pPr>
            <a:r>
              <a:rPr lang="en-US" dirty="0"/>
              <a:t>Manipulating virus fitness and evolution</a:t>
            </a:r>
          </a:p>
        </p:txBody>
      </p:sp>
      <p:pic>
        <p:nvPicPr>
          <p:cNvPr id="4" name="Picture 3">
            <a:extLst>
              <a:ext uri="{FF2B5EF4-FFF2-40B4-BE49-F238E27FC236}">
                <a16:creationId xmlns:a16="http://schemas.microsoft.com/office/drawing/2014/main" id="{98CC3CAC-F6B8-164F-96EF-C87AE34D0F46}"/>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994151" y="1734498"/>
            <a:ext cx="4988417" cy="5009202"/>
          </a:xfrm>
          <a:prstGeom prst="rect">
            <a:avLst/>
          </a:prstGeom>
        </p:spPr>
      </p:pic>
    </p:spTree>
    <p:extLst>
      <p:ext uri="{BB962C8B-B14F-4D97-AF65-F5344CB8AC3E}">
        <p14:creationId xmlns:p14="http://schemas.microsoft.com/office/powerpoint/2010/main" val="38126423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1EB584-27C6-564C-AD2F-A2F3E40C267C}"/>
              </a:ext>
            </a:extLst>
          </p:cNvPr>
          <p:cNvSpPr txBox="1"/>
          <p:nvPr/>
        </p:nvSpPr>
        <p:spPr>
          <a:xfrm>
            <a:off x="0" y="0"/>
            <a:ext cx="4467890" cy="584775"/>
          </a:xfrm>
          <a:prstGeom prst="rect">
            <a:avLst/>
          </a:prstGeom>
          <a:noFill/>
        </p:spPr>
        <p:txBody>
          <a:bodyPr wrap="none" rtlCol="0">
            <a:spAutoFit/>
          </a:bodyPr>
          <a:lstStyle/>
          <a:p>
            <a:r>
              <a:rPr lang="en-US" sz="3200" b="1">
                <a:latin typeface="Open Sans ExtraBold" panose="020B0606030504020204" pitchFamily="34" charset="0"/>
                <a:ea typeface="Open Sans ExtraBold" panose="020B0606030504020204" pitchFamily="34" charset="0"/>
                <a:cs typeface="Open Sans ExtraBold" panose="020B0606030504020204" pitchFamily="34" charset="0"/>
              </a:rPr>
              <a:t>Discussion questions</a:t>
            </a:r>
          </a:p>
        </p:txBody>
      </p:sp>
      <p:pic>
        <p:nvPicPr>
          <p:cNvPr id="9" name="Picture 8">
            <a:extLst>
              <a:ext uri="{FF2B5EF4-FFF2-40B4-BE49-F238E27FC236}">
                <a16:creationId xmlns:a16="http://schemas.microsoft.com/office/drawing/2014/main" id="{9B28E31F-C09E-0040-894E-5C358A977861}"/>
              </a:ext>
            </a:extLst>
          </p:cNvPr>
          <p:cNvPicPr>
            <a:picLocks noChangeAspect="1"/>
          </p:cNvPicPr>
          <p:nvPr/>
        </p:nvPicPr>
        <p:blipFill>
          <a:blip r:embed="rId2"/>
          <a:stretch>
            <a:fillRect/>
          </a:stretch>
        </p:blipFill>
        <p:spPr>
          <a:xfrm>
            <a:off x="8401049" y="2350249"/>
            <a:ext cx="3643443" cy="4347113"/>
          </a:xfrm>
          <a:prstGeom prst="rect">
            <a:avLst/>
          </a:prstGeom>
        </p:spPr>
      </p:pic>
      <p:sp>
        <p:nvSpPr>
          <p:cNvPr id="2" name="Rectangle 1">
            <a:extLst>
              <a:ext uri="{FF2B5EF4-FFF2-40B4-BE49-F238E27FC236}">
                <a16:creationId xmlns:a16="http://schemas.microsoft.com/office/drawing/2014/main" id="{ADC062F8-61A1-7648-A183-249F3CD340FB}"/>
              </a:ext>
            </a:extLst>
          </p:cNvPr>
          <p:cNvSpPr/>
          <p:nvPr/>
        </p:nvSpPr>
        <p:spPr>
          <a:xfrm>
            <a:off x="468283" y="864996"/>
            <a:ext cx="7769630" cy="5586145"/>
          </a:xfrm>
          <a:prstGeom prst="rect">
            <a:avLst/>
          </a:prstGeom>
          <a:noFill/>
        </p:spPr>
        <p:txBody>
          <a:bodyPr wrap="square" rtlCol="0">
            <a:spAutoFit/>
          </a:bodyPr>
          <a:lstStyle/>
          <a:p>
            <a:pPr>
              <a:spcAft>
                <a:spcPts val="1200"/>
              </a:spcAft>
            </a:pPr>
            <a:r>
              <a:rPr lang="en-US" sz="1400" b="1" dirty="0">
                <a:latin typeface="Open Sans SemiBold" panose="020B0606030504020204" pitchFamily="34" charset="0"/>
                <a:ea typeface="Open Sans SemiBold" panose="020B0606030504020204" pitchFamily="34" charset="0"/>
                <a:cs typeface="Open Sans SemiBold" panose="020B0606030504020204" pitchFamily="34" charset="0"/>
              </a:rPr>
              <a:t>In relation to the R exercise</a:t>
            </a:r>
          </a:p>
          <a:p>
            <a:pPr>
              <a:spcAft>
                <a:spcPts val="1200"/>
              </a:spcAft>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How does the strength of selection and mutation rate impact the frequency of a deleterious allele?</a:t>
            </a:r>
          </a:p>
          <a:p>
            <a:pPr>
              <a:spcAft>
                <a:spcPts val="1200"/>
              </a:spcAft>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How does drift impact allele frequencies over time?</a:t>
            </a:r>
          </a:p>
          <a:p>
            <a:pPr>
              <a:spcAft>
                <a:spcPts val="1200"/>
              </a:spcAft>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Is drift or selection more important in shaping allele frequencies?</a:t>
            </a:r>
          </a:p>
          <a:p>
            <a:pPr>
              <a:spcAft>
                <a:spcPts val="1200"/>
              </a:spcAft>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What happens to populations when divergent selection and migration are happening at the same time?</a:t>
            </a:r>
          </a:p>
          <a:p>
            <a:pPr>
              <a:spcAft>
                <a:spcPts val="1200"/>
              </a:spcAft>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Why do you think mathematical models are useful? Fundamentally, what insights can we gain from “playing with math”?</a:t>
            </a:r>
          </a:p>
          <a:p>
            <a:pPr>
              <a:spcAft>
                <a:spcPts val="1200"/>
              </a:spcAft>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Now that you have learned about and modeled the effects of the different evolutionary forces, how would you rank the different forces in terms of their importance for the evolution of biodiversity?</a:t>
            </a:r>
          </a:p>
          <a:p>
            <a:pPr>
              <a:spcAft>
                <a:spcPts val="1200"/>
              </a:spcAft>
            </a:pPr>
            <a:endParaRPr lang="en-US" sz="1400" dirty="0">
              <a:latin typeface="Open Sans Light" panose="020B0306030504020204" pitchFamily="34" charset="0"/>
              <a:ea typeface="Open Sans Light" panose="020B0306030504020204" pitchFamily="34" charset="0"/>
              <a:cs typeface="Open Sans Light" panose="020B0306030504020204" pitchFamily="34" charset="0"/>
            </a:endParaRPr>
          </a:p>
          <a:p>
            <a:pPr>
              <a:spcAft>
                <a:spcPts val="1200"/>
              </a:spcAft>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Before you get started:</a:t>
            </a:r>
          </a:p>
          <a:p>
            <a:pPr marL="460375">
              <a:spcAft>
                <a:spcPts val="600"/>
              </a:spcAft>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Make sure to introduce each other</a:t>
            </a:r>
          </a:p>
          <a:p>
            <a:pPr marL="460375">
              <a:spcAft>
                <a:spcPts val="600"/>
              </a:spcAft>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Choose a timekeeper</a:t>
            </a:r>
          </a:p>
          <a:p>
            <a:pPr marL="460375">
              <a:spcAft>
                <a:spcPts val="600"/>
              </a:spcAft>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Choose a reporter</a:t>
            </a:r>
          </a:p>
          <a:p>
            <a:pPr marL="460375">
              <a:spcAft>
                <a:spcPts val="600"/>
              </a:spcAft>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Breakout groups for 20 minutes</a:t>
            </a:r>
          </a:p>
        </p:txBody>
      </p:sp>
    </p:spTree>
    <p:extLst>
      <p:ext uri="{BB962C8B-B14F-4D97-AF65-F5344CB8AC3E}">
        <p14:creationId xmlns:p14="http://schemas.microsoft.com/office/powerpoint/2010/main" val="42872891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1EB584-27C6-564C-AD2F-A2F3E40C267C}"/>
              </a:ext>
            </a:extLst>
          </p:cNvPr>
          <p:cNvSpPr txBox="1"/>
          <p:nvPr/>
        </p:nvSpPr>
        <p:spPr>
          <a:xfrm>
            <a:off x="1" y="0"/>
            <a:ext cx="12192000" cy="584775"/>
          </a:xfrm>
          <a:prstGeom prst="rect">
            <a:avLst/>
          </a:prstGeom>
          <a:noFill/>
        </p:spPr>
        <p:txBody>
          <a:bodyPr wrap="square" rtlCol="0">
            <a:spAutoFit/>
          </a:bodyPr>
          <a:lstStyle/>
          <a:p>
            <a:r>
              <a:rPr lang="en-US" sz="3200" b="1" dirty="0">
                <a:latin typeface="Open Sans ExtraBold" panose="020B0606030504020204" pitchFamily="34" charset="0"/>
                <a:ea typeface="Open Sans ExtraBold" panose="020B0606030504020204" pitchFamily="34" charset="0"/>
                <a:cs typeface="Open Sans ExtraBold" panose="020B0606030504020204" pitchFamily="34" charset="0"/>
              </a:rPr>
              <a:t>Mutation-selection balance</a:t>
            </a:r>
          </a:p>
        </p:txBody>
      </p:sp>
      <p:sp>
        <p:nvSpPr>
          <p:cNvPr id="12" name="Content Placeholder 1">
            <a:extLst>
              <a:ext uri="{FF2B5EF4-FFF2-40B4-BE49-F238E27FC236}">
                <a16:creationId xmlns:a16="http://schemas.microsoft.com/office/drawing/2014/main" id="{E2282CAB-8248-504C-839A-F9F869F62B79}"/>
              </a:ext>
            </a:extLst>
          </p:cNvPr>
          <p:cNvSpPr txBox="1">
            <a:spLocks/>
          </p:cNvSpPr>
          <p:nvPr/>
        </p:nvSpPr>
        <p:spPr>
          <a:xfrm>
            <a:off x="355107" y="949911"/>
            <a:ext cx="5388467" cy="2816156"/>
          </a:xfrm>
          <a:prstGeom prst="rect">
            <a:avLst/>
          </a:prstGeom>
          <a:noFill/>
        </p:spPr>
        <p:txBody>
          <a:bodyPr wrap="square" rtlCol="0">
            <a:spAutoFit/>
          </a:bodyPr>
          <a:lstStyle>
            <a:defPPr>
              <a:defRPr lang="en-US"/>
            </a:defPPr>
            <a:lvl1pPr>
              <a:defRPr>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en-US" dirty="0"/>
              <a:t>Most mutations are deleterious, and selection acts to eliminate deleterious alleles.</a:t>
            </a:r>
          </a:p>
          <a:p>
            <a:pPr>
              <a:spcAft>
                <a:spcPts val="600"/>
              </a:spcAft>
            </a:pPr>
            <a:r>
              <a:rPr lang="en-US" dirty="0"/>
              <a:t>Deleterious alleles persist because of continuous mutation</a:t>
            </a:r>
          </a:p>
          <a:p>
            <a:pPr>
              <a:spcAft>
                <a:spcPts val="600"/>
              </a:spcAft>
            </a:pPr>
            <a:r>
              <a:rPr lang="en-US" dirty="0"/>
              <a:t>When rate of elimination is equal to the rate of mutation, the frequency of an allele is at an equilibrium (the mutation-selection balance)</a:t>
            </a:r>
          </a:p>
          <a:p>
            <a:pPr marL="463550">
              <a:spcAft>
                <a:spcPts val="600"/>
              </a:spcAft>
            </a:pPr>
            <a:r>
              <a:rPr lang="en-US" dirty="0"/>
              <a:t>The higher the mutation rate, the higher the frequency of the deleterious allele</a:t>
            </a:r>
          </a:p>
        </p:txBody>
      </p:sp>
      <p:grpSp>
        <p:nvGrpSpPr>
          <p:cNvPr id="2" name="Group 1">
            <a:extLst>
              <a:ext uri="{FF2B5EF4-FFF2-40B4-BE49-F238E27FC236}">
                <a16:creationId xmlns:a16="http://schemas.microsoft.com/office/drawing/2014/main" id="{11B05AB2-E9B5-4E4F-A98E-FF54A5E5327F}"/>
              </a:ext>
            </a:extLst>
          </p:cNvPr>
          <p:cNvGrpSpPr/>
          <p:nvPr/>
        </p:nvGrpSpPr>
        <p:grpSpPr>
          <a:xfrm>
            <a:off x="7740413" y="338929"/>
            <a:ext cx="4464889" cy="6519071"/>
            <a:chOff x="7740413" y="338929"/>
            <a:chExt cx="4464889" cy="6519071"/>
          </a:xfrm>
        </p:grpSpPr>
        <p:pic>
          <p:nvPicPr>
            <p:cNvPr id="19" name="Picture 18">
              <a:extLst>
                <a:ext uri="{FF2B5EF4-FFF2-40B4-BE49-F238E27FC236}">
                  <a16:creationId xmlns:a16="http://schemas.microsoft.com/office/drawing/2014/main" id="{D3724B85-19E1-A045-9642-CF40B70CE8FF}"/>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b="17391"/>
            <a:stretch/>
          </p:blipFill>
          <p:spPr>
            <a:xfrm>
              <a:off x="7772283" y="338929"/>
              <a:ext cx="4433019" cy="2327994"/>
            </a:xfrm>
            <a:prstGeom prst="rect">
              <a:avLst/>
            </a:prstGeom>
          </p:spPr>
        </p:pic>
        <p:pic>
          <p:nvPicPr>
            <p:cNvPr id="4" name="Picture 3">
              <a:extLst>
                <a:ext uri="{FF2B5EF4-FFF2-40B4-BE49-F238E27FC236}">
                  <a16:creationId xmlns:a16="http://schemas.microsoft.com/office/drawing/2014/main" id="{EDE4E94D-C799-954F-B01B-C776ACB52865}"/>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3986"/>
            <a:stretch/>
          </p:blipFill>
          <p:spPr>
            <a:xfrm>
              <a:off x="7753715" y="2575806"/>
              <a:ext cx="4438285" cy="2426842"/>
            </a:xfrm>
            <a:prstGeom prst="rect">
              <a:avLst/>
            </a:prstGeom>
          </p:spPr>
        </p:pic>
        <p:pic>
          <p:nvPicPr>
            <p:cNvPr id="6" name="Picture 5">
              <a:extLst>
                <a:ext uri="{FF2B5EF4-FFF2-40B4-BE49-F238E27FC236}">
                  <a16:creationId xmlns:a16="http://schemas.microsoft.com/office/drawing/2014/main" id="{61A4DAE3-D968-194D-A024-DDDA5225CEEA}"/>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t="14242"/>
            <a:stretch/>
          </p:blipFill>
          <p:spPr>
            <a:xfrm>
              <a:off x="7740413" y="4431158"/>
              <a:ext cx="4451587" cy="2426842"/>
            </a:xfrm>
            <a:prstGeom prst="rect">
              <a:avLst/>
            </a:prstGeom>
          </p:spPr>
        </p:pic>
        <p:sp>
          <p:nvSpPr>
            <p:cNvPr id="20" name="TextBox 19">
              <a:extLst>
                <a:ext uri="{FF2B5EF4-FFF2-40B4-BE49-F238E27FC236}">
                  <a16:creationId xmlns:a16="http://schemas.microsoft.com/office/drawing/2014/main" id="{A51D64D7-A208-FF43-AE01-57F302063DD2}"/>
                </a:ext>
              </a:extLst>
            </p:cNvPr>
            <p:cNvSpPr txBox="1"/>
            <p:nvPr/>
          </p:nvSpPr>
          <p:spPr>
            <a:xfrm>
              <a:off x="10511624" y="4522275"/>
              <a:ext cx="1449436" cy="276999"/>
            </a:xfrm>
            <a:prstGeom prst="rect">
              <a:avLst/>
            </a:prstGeom>
            <a:noFill/>
          </p:spPr>
          <p:txBody>
            <a:bodyPr wrap="none" rtlCol="0">
              <a:spAutoFit/>
            </a:bodyPr>
            <a:lstStyle/>
            <a:p>
              <a:r>
                <a:rPr lang="en-US" sz="1200" dirty="0">
                  <a:latin typeface="Open Sans Light" panose="020B0306030504020204" pitchFamily="34" charset="0"/>
                  <a:ea typeface="Open Sans Light" panose="020B0306030504020204" pitchFamily="34" charset="0"/>
                  <a:cs typeface="Open Sans Light" panose="020B0306030504020204" pitchFamily="34" charset="0"/>
                </a:rPr>
                <a:t>Low mutation rate</a:t>
              </a:r>
            </a:p>
          </p:txBody>
        </p:sp>
        <p:sp>
          <p:nvSpPr>
            <p:cNvPr id="21" name="TextBox 20">
              <a:extLst>
                <a:ext uri="{FF2B5EF4-FFF2-40B4-BE49-F238E27FC236}">
                  <a16:creationId xmlns:a16="http://schemas.microsoft.com/office/drawing/2014/main" id="{7C1AACF3-97AD-D34A-8253-9DE22451E207}"/>
                </a:ext>
              </a:extLst>
            </p:cNvPr>
            <p:cNvSpPr txBox="1"/>
            <p:nvPr/>
          </p:nvSpPr>
          <p:spPr>
            <a:xfrm>
              <a:off x="10416209" y="811571"/>
              <a:ext cx="1487908" cy="276999"/>
            </a:xfrm>
            <a:prstGeom prst="rect">
              <a:avLst/>
            </a:prstGeom>
            <a:noFill/>
          </p:spPr>
          <p:txBody>
            <a:bodyPr wrap="none" rtlCol="0">
              <a:spAutoFit/>
            </a:bodyPr>
            <a:lstStyle/>
            <a:p>
              <a:r>
                <a:rPr lang="en-US" sz="1200" dirty="0">
                  <a:latin typeface="Open Sans Light" panose="020B0306030504020204" pitchFamily="34" charset="0"/>
                  <a:ea typeface="Open Sans Light" panose="020B0306030504020204" pitchFamily="34" charset="0"/>
                  <a:cs typeface="Open Sans Light" panose="020B0306030504020204" pitchFamily="34" charset="0"/>
                </a:rPr>
                <a:t>High mutation rate</a:t>
              </a:r>
            </a:p>
          </p:txBody>
        </p:sp>
      </p:grpSp>
    </p:spTree>
    <p:extLst>
      <p:ext uri="{BB962C8B-B14F-4D97-AF65-F5344CB8AC3E}">
        <p14:creationId xmlns:p14="http://schemas.microsoft.com/office/powerpoint/2010/main" val="2040426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2">
                                            <p:txEl>
                                              <p:pRg st="3" end="3"/>
                                            </p:txEl>
                                          </p:spTgt>
                                        </p:tgtEl>
                                        <p:attrNameLst>
                                          <p:attrName>style.visibility</p:attrName>
                                        </p:attrNameLst>
                                      </p:cBhvr>
                                      <p:to>
                                        <p:strVal val="visible"/>
                                      </p:to>
                                    </p:set>
                                    <p:animEffect transition="in" filter="dissolve">
                                      <p:cBhvr>
                                        <p:cTn id="7" dur="500"/>
                                        <p:tgtEl>
                                          <p:spTgt spid="12">
                                            <p:txEl>
                                              <p:pRg st="3" end="3"/>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dissolv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1EB584-27C6-564C-AD2F-A2F3E40C267C}"/>
              </a:ext>
            </a:extLst>
          </p:cNvPr>
          <p:cNvSpPr txBox="1"/>
          <p:nvPr/>
        </p:nvSpPr>
        <p:spPr>
          <a:xfrm>
            <a:off x="1" y="0"/>
            <a:ext cx="12192000" cy="584775"/>
          </a:xfrm>
          <a:prstGeom prst="rect">
            <a:avLst/>
          </a:prstGeom>
          <a:noFill/>
        </p:spPr>
        <p:txBody>
          <a:bodyPr wrap="square" rtlCol="0">
            <a:spAutoFit/>
          </a:bodyPr>
          <a:lstStyle/>
          <a:p>
            <a:r>
              <a:rPr lang="en-US" sz="3200" b="1" dirty="0">
                <a:latin typeface="Open Sans ExtraBold" panose="020B0606030504020204" pitchFamily="34" charset="0"/>
                <a:ea typeface="Open Sans ExtraBold" panose="020B0606030504020204" pitchFamily="34" charset="0"/>
                <a:cs typeface="Open Sans ExtraBold" panose="020B0606030504020204" pitchFamily="34" charset="0"/>
              </a:rPr>
              <a:t>Mutation-selection balance</a:t>
            </a:r>
          </a:p>
        </p:txBody>
      </p:sp>
      <p:sp>
        <p:nvSpPr>
          <p:cNvPr id="12" name="Content Placeholder 1">
            <a:extLst>
              <a:ext uri="{FF2B5EF4-FFF2-40B4-BE49-F238E27FC236}">
                <a16:creationId xmlns:a16="http://schemas.microsoft.com/office/drawing/2014/main" id="{E2282CAB-8248-504C-839A-F9F869F62B79}"/>
              </a:ext>
            </a:extLst>
          </p:cNvPr>
          <p:cNvSpPr txBox="1">
            <a:spLocks/>
          </p:cNvSpPr>
          <p:nvPr/>
        </p:nvSpPr>
        <p:spPr>
          <a:xfrm>
            <a:off x="355107" y="949911"/>
            <a:ext cx="5388467" cy="3801041"/>
          </a:xfrm>
          <a:prstGeom prst="rect">
            <a:avLst/>
          </a:prstGeom>
          <a:noFill/>
        </p:spPr>
        <p:txBody>
          <a:bodyPr wrap="square" rtlCol="0">
            <a:spAutoFit/>
          </a:bodyPr>
          <a:lstStyle>
            <a:defPPr>
              <a:defRPr lang="en-US"/>
            </a:defPPr>
            <a:lvl1pPr>
              <a:defRPr>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en-US" dirty="0"/>
              <a:t>Most mutations are deleterious, and selection acts to eliminate deleterious alleles.</a:t>
            </a:r>
          </a:p>
          <a:p>
            <a:pPr>
              <a:spcAft>
                <a:spcPts val="600"/>
              </a:spcAft>
            </a:pPr>
            <a:r>
              <a:rPr lang="en-US" dirty="0"/>
              <a:t>Deleterious alleles persist because of continuous mutation</a:t>
            </a:r>
          </a:p>
          <a:p>
            <a:pPr>
              <a:spcAft>
                <a:spcPts val="600"/>
              </a:spcAft>
            </a:pPr>
            <a:r>
              <a:rPr lang="en-US" dirty="0"/>
              <a:t>When rate of elimination is equal to the rate of mutation, the frequency of an allele is at an equilibrium (the mutation-selection balance)</a:t>
            </a:r>
          </a:p>
          <a:p>
            <a:pPr marL="463550">
              <a:spcAft>
                <a:spcPts val="600"/>
              </a:spcAft>
            </a:pPr>
            <a:r>
              <a:rPr lang="en-US" dirty="0"/>
              <a:t>The higher the mutation rate, the higher the frequency of the deleterious allele</a:t>
            </a:r>
          </a:p>
          <a:p>
            <a:pPr marL="463550">
              <a:spcAft>
                <a:spcPts val="600"/>
              </a:spcAft>
            </a:pPr>
            <a:r>
              <a:rPr lang="en-US" dirty="0"/>
              <a:t>The higher the strength of selection, the lower the frequency of the deleterious allele</a:t>
            </a:r>
          </a:p>
          <a:p>
            <a:pPr>
              <a:spcAft>
                <a:spcPts val="600"/>
              </a:spcAft>
            </a:pPr>
            <a:endParaRPr lang="en-US" dirty="0"/>
          </a:p>
        </p:txBody>
      </p:sp>
      <p:grpSp>
        <p:nvGrpSpPr>
          <p:cNvPr id="2" name="Group 1">
            <a:extLst>
              <a:ext uri="{FF2B5EF4-FFF2-40B4-BE49-F238E27FC236}">
                <a16:creationId xmlns:a16="http://schemas.microsoft.com/office/drawing/2014/main" id="{C6220064-3550-B543-8D76-BCE27311CED9}"/>
              </a:ext>
            </a:extLst>
          </p:cNvPr>
          <p:cNvGrpSpPr/>
          <p:nvPr/>
        </p:nvGrpSpPr>
        <p:grpSpPr>
          <a:xfrm>
            <a:off x="7757160" y="328344"/>
            <a:ext cx="4434840" cy="6529656"/>
            <a:chOff x="7757160" y="328344"/>
            <a:chExt cx="4434840" cy="6529656"/>
          </a:xfrm>
        </p:grpSpPr>
        <p:pic>
          <p:nvPicPr>
            <p:cNvPr id="5" name="Picture 4">
              <a:extLst>
                <a:ext uri="{FF2B5EF4-FFF2-40B4-BE49-F238E27FC236}">
                  <a16:creationId xmlns:a16="http://schemas.microsoft.com/office/drawing/2014/main" id="{90200EE5-CDEF-B347-B55C-A1213E93638C}"/>
                </a:ext>
              </a:extLst>
            </p:cNvPr>
            <p:cNvPicPr>
              <a:picLocks noChangeAspect="1"/>
            </p:cNvPicPr>
            <p:nvPr/>
          </p:nvPicPr>
          <p:blipFill>
            <a:blip r:embed="rId2"/>
            <a:stretch>
              <a:fillRect/>
            </a:stretch>
          </p:blipFill>
          <p:spPr>
            <a:xfrm>
              <a:off x="7757160" y="4038767"/>
              <a:ext cx="4434840" cy="2819233"/>
            </a:xfrm>
            <a:prstGeom prst="rect">
              <a:avLst/>
            </a:prstGeom>
          </p:spPr>
        </p:pic>
        <p:pic>
          <p:nvPicPr>
            <p:cNvPr id="8" name="Picture 7">
              <a:extLst>
                <a:ext uri="{FF2B5EF4-FFF2-40B4-BE49-F238E27FC236}">
                  <a16:creationId xmlns:a16="http://schemas.microsoft.com/office/drawing/2014/main" id="{AFD8218F-AB9F-DF46-924E-F235B4156F7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t="15786" b="17837"/>
            <a:stretch/>
          </p:blipFill>
          <p:spPr>
            <a:xfrm>
              <a:off x="7757160" y="2631883"/>
              <a:ext cx="4434840" cy="1871293"/>
            </a:xfrm>
            <a:prstGeom prst="rect">
              <a:avLst/>
            </a:prstGeom>
          </p:spPr>
        </p:pic>
        <p:pic>
          <p:nvPicPr>
            <p:cNvPr id="13" name="Picture 12">
              <a:extLst>
                <a:ext uri="{FF2B5EF4-FFF2-40B4-BE49-F238E27FC236}">
                  <a16:creationId xmlns:a16="http://schemas.microsoft.com/office/drawing/2014/main" id="{41A97CFC-34E5-5C48-80A6-DC48FEEDF0BF}"/>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b="18292"/>
            <a:stretch/>
          </p:blipFill>
          <p:spPr>
            <a:xfrm>
              <a:off x="7757160" y="328344"/>
              <a:ext cx="4434840" cy="2303539"/>
            </a:xfrm>
            <a:prstGeom prst="rect">
              <a:avLst/>
            </a:prstGeom>
          </p:spPr>
        </p:pic>
        <p:sp>
          <p:nvSpPr>
            <p:cNvPr id="15" name="TextBox 14">
              <a:extLst>
                <a:ext uri="{FF2B5EF4-FFF2-40B4-BE49-F238E27FC236}">
                  <a16:creationId xmlns:a16="http://schemas.microsoft.com/office/drawing/2014/main" id="{D39511A0-5B7A-7A4B-9D93-3B02B1E405D8}"/>
                </a:ext>
              </a:extLst>
            </p:cNvPr>
            <p:cNvSpPr txBox="1"/>
            <p:nvPr/>
          </p:nvSpPr>
          <p:spPr>
            <a:xfrm>
              <a:off x="10670650" y="4540491"/>
              <a:ext cx="1298753" cy="276999"/>
            </a:xfrm>
            <a:prstGeom prst="rect">
              <a:avLst/>
            </a:prstGeom>
            <a:noFill/>
          </p:spPr>
          <p:txBody>
            <a:bodyPr wrap="none" rtlCol="0">
              <a:spAutoFit/>
            </a:bodyPr>
            <a:lstStyle/>
            <a:p>
              <a:r>
                <a:rPr lang="en-US" sz="1200" dirty="0">
                  <a:latin typeface="Open Sans Light" panose="020B0306030504020204" pitchFamily="34" charset="0"/>
                  <a:ea typeface="Open Sans Light" panose="020B0306030504020204" pitchFamily="34" charset="0"/>
                  <a:cs typeface="Open Sans Light" panose="020B0306030504020204" pitchFamily="34" charset="0"/>
                </a:rPr>
                <a:t>Strong selection</a:t>
              </a:r>
            </a:p>
          </p:txBody>
        </p:sp>
        <p:sp>
          <p:nvSpPr>
            <p:cNvPr id="16" name="TextBox 15">
              <a:extLst>
                <a:ext uri="{FF2B5EF4-FFF2-40B4-BE49-F238E27FC236}">
                  <a16:creationId xmlns:a16="http://schemas.microsoft.com/office/drawing/2014/main" id="{49B1CF2A-78FB-2245-BDD0-3EE26E9B2F76}"/>
                </a:ext>
              </a:extLst>
            </p:cNvPr>
            <p:cNvSpPr txBox="1"/>
            <p:nvPr/>
          </p:nvSpPr>
          <p:spPr>
            <a:xfrm>
              <a:off x="10709121" y="811411"/>
              <a:ext cx="1221809" cy="276999"/>
            </a:xfrm>
            <a:prstGeom prst="rect">
              <a:avLst/>
            </a:prstGeom>
            <a:noFill/>
          </p:spPr>
          <p:txBody>
            <a:bodyPr wrap="none" rtlCol="0">
              <a:spAutoFit/>
            </a:bodyPr>
            <a:lstStyle/>
            <a:p>
              <a:r>
                <a:rPr lang="en-US" sz="1200" dirty="0">
                  <a:latin typeface="Open Sans Light" panose="020B0306030504020204" pitchFamily="34" charset="0"/>
                  <a:ea typeface="Open Sans Light" panose="020B0306030504020204" pitchFamily="34" charset="0"/>
                  <a:cs typeface="Open Sans Light" panose="020B0306030504020204" pitchFamily="34" charset="0"/>
                </a:rPr>
                <a:t>Weak selection</a:t>
              </a:r>
            </a:p>
          </p:txBody>
        </p:sp>
      </p:grpSp>
    </p:spTree>
    <p:extLst>
      <p:ext uri="{BB962C8B-B14F-4D97-AF65-F5344CB8AC3E}">
        <p14:creationId xmlns:p14="http://schemas.microsoft.com/office/powerpoint/2010/main" val="2290606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1EB584-27C6-564C-AD2F-A2F3E40C267C}"/>
              </a:ext>
            </a:extLst>
          </p:cNvPr>
          <p:cNvSpPr txBox="1"/>
          <p:nvPr/>
        </p:nvSpPr>
        <p:spPr>
          <a:xfrm>
            <a:off x="1" y="0"/>
            <a:ext cx="12192000" cy="584775"/>
          </a:xfrm>
          <a:prstGeom prst="rect">
            <a:avLst/>
          </a:prstGeom>
          <a:noFill/>
        </p:spPr>
        <p:txBody>
          <a:bodyPr wrap="square" rtlCol="0">
            <a:spAutoFit/>
          </a:bodyPr>
          <a:lstStyle/>
          <a:p>
            <a:r>
              <a:rPr lang="en-US" sz="3200" b="1" dirty="0">
                <a:latin typeface="Open Sans ExtraBold" panose="020B0606030504020204" pitchFamily="34" charset="0"/>
                <a:ea typeface="Open Sans ExtraBold" panose="020B0606030504020204" pitchFamily="34" charset="0"/>
                <a:cs typeface="Open Sans ExtraBold" panose="020B0606030504020204" pitchFamily="34" charset="0"/>
              </a:rPr>
              <a:t>Genetic drift</a:t>
            </a:r>
          </a:p>
        </p:txBody>
      </p:sp>
      <p:sp>
        <p:nvSpPr>
          <p:cNvPr id="12" name="Content Placeholder 1">
            <a:extLst>
              <a:ext uri="{FF2B5EF4-FFF2-40B4-BE49-F238E27FC236}">
                <a16:creationId xmlns:a16="http://schemas.microsoft.com/office/drawing/2014/main" id="{E2282CAB-8248-504C-839A-F9F869F62B79}"/>
              </a:ext>
            </a:extLst>
          </p:cNvPr>
          <p:cNvSpPr txBox="1">
            <a:spLocks/>
          </p:cNvSpPr>
          <p:nvPr/>
        </p:nvSpPr>
        <p:spPr>
          <a:xfrm>
            <a:off x="355107" y="949911"/>
            <a:ext cx="5388467" cy="3724096"/>
          </a:xfrm>
          <a:prstGeom prst="rect">
            <a:avLst/>
          </a:prstGeom>
          <a:noFill/>
        </p:spPr>
        <p:txBody>
          <a:bodyPr wrap="square" rtlCol="0">
            <a:spAutoFit/>
          </a:bodyPr>
          <a:lstStyle>
            <a:defPPr>
              <a:defRPr lang="en-US"/>
            </a:defPPr>
            <a:lvl1pPr>
              <a:defRPr>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en-US" dirty="0"/>
              <a:t>Genetic drift is most important in small populations, as effects are more dramatic and rapid</a:t>
            </a:r>
          </a:p>
          <a:p>
            <a:pPr>
              <a:spcAft>
                <a:spcPts val="600"/>
              </a:spcAft>
            </a:pPr>
            <a:r>
              <a:rPr lang="en-US" dirty="0"/>
              <a:t>Due to the randomness, every population follows a unique evolutionary path</a:t>
            </a:r>
          </a:p>
          <a:p>
            <a:pPr>
              <a:spcAft>
                <a:spcPts val="600"/>
              </a:spcAft>
            </a:pPr>
            <a:r>
              <a:rPr lang="en-US" dirty="0"/>
              <a:t>Given enough time, drift can cause substantial changes in allele frequencies, even in large populations</a:t>
            </a:r>
          </a:p>
          <a:p>
            <a:pPr>
              <a:spcAft>
                <a:spcPts val="600"/>
              </a:spcAft>
            </a:pPr>
            <a:r>
              <a:rPr lang="en-US" dirty="0"/>
              <a:t>In absence of other evolutionary forces, drift causes the fixation of alleles</a:t>
            </a:r>
          </a:p>
          <a:p>
            <a:pPr>
              <a:spcAft>
                <a:spcPts val="600"/>
              </a:spcAft>
            </a:pPr>
            <a:r>
              <a:rPr lang="en-US" dirty="0"/>
              <a:t>As alleles drift to fixation, heterozygotes in the population decline</a:t>
            </a:r>
          </a:p>
        </p:txBody>
      </p:sp>
      <p:pic>
        <p:nvPicPr>
          <p:cNvPr id="6" name="Picture 5" descr="A picture containing chart&#10;&#10;Description automatically generated">
            <a:extLst>
              <a:ext uri="{FF2B5EF4-FFF2-40B4-BE49-F238E27FC236}">
                <a16:creationId xmlns:a16="http://schemas.microsoft.com/office/drawing/2014/main" id="{9F1E2F3B-B4A3-3845-9D98-F49C27EA045A}"/>
              </a:ext>
            </a:extLst>
          </p:cNvPr>
          <p:cNvPicPr>
            <a:picLocks noChangeAspect="1"/>
          </p:cNvPicPr>
          <p:nvPr/>
        </p:nvPicPr>
        <p:blipFill>
          <a:blip r:embed="rId3"/>
          <a:stretch>
            <a:fillRect/>
          </a:stretch>
        </p:blipFill>
        <p:spPr>
          <a:xfrm>
            <a:off x="7460784" y="-22302"/>
            <a:ext cx="4688931" cy="2893740"/>
          </a:xfrm>
          <a:prstGeom prst="rect">
            <a:avLst/>
          </a:prstGeom>
        </p:spPr>
      </p:pic>
      <p:pic>
        <p:nvPicPr>
          <p:cNvPr id="8" name="Picture 7" descr="A picture containing diagram&#10;&#10;Description automatically generated">
            <a:extLst>
              <a:ext uri="{FF2B5EF4-FFF2-40B4-BE49-F238E27FC236}">
                <a16:creationId xmlns:a16="http://schemas.microsoft.com/office/drawing/2014/main" id="{F79BE673-058D-674E-8656-AD01D2BA0E19}"/>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7460783" y="2252548"/>
            <a:ext cx="4688932" cy="2658357"/>
          </a:xfrm>
          <a:prstGeom prst="rect">
            <a:avLst/>
          </a:prstGeom>
        </p:spPr>
      </p:pic>
      <p:pic>
        <p:nvPicPr>
          <p:cNvPr id="10" name="Picture 9" descr="Chart&#10;&#10;Description automatically generated">
            <a:extLst>
              <a:ext uri="{FF2B5EF4-FFF2-40B4-BE49-F238E27FC236}">
                <a16:creationId xmlns:a16="http://schemas.microsoft.com/office/drawing/2014/main" id="{5378104E-C2EA-F44B-B67D-1B8585EA999F}"/>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7460781" y="4296007"/>
            <a:ext cx="4688932" cy="2561993"/>
          </a:xfrm>
          <a:prstGeom prst="rect">
            <a:avLst/>
          </a:prstGeom>
        </p:spPr>
      </p:pic>
    </p:spTree>
    <p:extLst>
      <p:ext uri="{BB962C8B-B14F-4D97-AF65-F5344CB8AC3E}">
        <p14:creationId xmlns:p14="http://schemas.microsoft.com/office/powerpoint/2010/main" val="20007139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1EB584-27C6-564C-AD2F-A2F3E40C267C}"/>
              </a:ext>
            </a:extLst>
          </p:cNvPr>
          <p:cNvSpPr txBox="1"/>
          <p:nvPr/>
        </p:nvSpPr>
        <p:spPr>
          <a:xfrm>
            <a:off x="1" y="0"/>
            <a:ext cx="12192000" cy="584775"/>
          </a:xfrm>
          <a:prstGeom prst="rect">
            <a:avLst/>
          </a:prstGeom>
          <a:noFill/>
        </p:spPr>
        <p:txBody>
          <a:bodyPr wrap="square" rtlCol="0">
            <a:spAutoFit/>
          </a:bodyPr>
          <a:lstStyle/>
          <a:p>
            <a:r>
              <a:rPr lang="en-US" sz="3200" b="1" dirty="0">
                <a:latin typeface="Open Sans ExtraBold" panose="020B0606030504020204" pitchFamily="34" charset="0"/>
                <a:ea typeface="Open Sans ExtraBold" panose="020B0606030504020204" pitchFamily="34" charset="0"/>
                <a:cs typeface="Open Sans ExtraBold" panose="020B0606030504020204" pitchFamily="34" charset="0"/>
              </a:rPr>
              <a:t>Genetic drift &amp; selection</a:t>
            </a:r>
          </a:p>
        </p:txBody>
      </p:sp>
      <p:sp>
        <p:nvSpPr>
          <p:cNvPr id="12" name="Content Placeholder 1">
            <a:extLst>
              <a:ext uri="{FF2B5EF4-FFF2-40B4-BE49-F238E27FC236}">
                <a16:creationId xmlns:a16="http://schemas.microsoft.com/office/drawing/2014/main" id="{E2282CAB-8248-504C-839A-F9F869F62B79}"/>
              </a:ext>
            </a:extLst>
          </p:cNvPr>
          <p:cNvSpPr txBox="1">
            <a:spLocks/>
          </p:cNvSpPr>
          <p:nvPr/>
        </p:nvSpPr>
        <p:spPr>
          <a:xfrm>
            <a:off x="355107" y="949911"/>
            <a:ext cx="5388467" cy="646331"/>
          </a:xfrm>
          <a:prstGeom prst="rect">
            <a:avLst/>
          </a:prstGeom>
          <a:noFill/>
        </p:spPr>
        <p:txBody>
          <a:bodyPr wrap="square" rtlCol="0">
            <a:spAutoFit/>
          </a:bodyPr>
          <a:lstStyle>
            <a:defPPr>
              <a:defRPr lang="en-US"/>
            </a:defPPr>
            <a:lvl1pPr>
              <a:defRPr>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en-US" dirty="0"/>
              <a:t>In small populations, genetic drift can outweigh selection</a:t>
            </a:r>
          </a:p>
        </p:txBody>
      </p:sp>
      <p:pic>
        <p:nvPicPr>
          <p:cNvPr id="6" name="Picture 5" descr="Chart, line chart, histogram&#10;&#10;Description automatically generated">
            <a:extLst>
              <a:ext uri="{FF2B5EF4-FFF2-40B4-BE49-F238E27FC236}">
                <a16:creationId xmlns:a16="http://schemas.microsoft.com/office/drawing/2014/main" id="{083AA089-FFA5-1B4D-8740-40D8B00A2752}"/>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157584" y="312233"/>
            <a:ext cx="6034415" cy="3489920"/>
          </a:xfrm>
          <a:prstGeom prst="rect">
            <a:avLst/>
          </a:prstGeom>
        </p:spPr>
      </p:pic>
      <p:pic>
        <p:nvPicPr>
          <p:cNvPr id="8" name="Picture 7" descr="Chart, histogram&#10;&#10;Description automatically generated">
            <a:extLst>
              <a:ext uri="{FF2B5EF4-FFF2-40B4-BE49-F238E27FC236}">
                <a16:creationId xmlns:a16="http://schemas.microsoft.com/office/drawing/2014/main" id="{4B8FCFF2-EBB3-ED46-AA96-B1A77CB91AB5}"/>
              </a:ext>
            </a:extLst>
          </p:cNvPr>
          <p:cNvPicPr>
            <a:picLocks noChangeAspect="1"/>
          </p:cNvPicPr>
          <p:nvPr/>
        </p:nvPicPr>
        <p:blipFill>
          <a:blip r:embed="rId3"/>
          <a:stretch>
            <a:fillRect/>
          </a:stretch>
        </p:blipFill>
        <p:spPr>
          <a:xfrm>
            <a:off x="6157584" y="3124191"/>
            <a:ext cx="6034416" cy="3724097"/>
          </a:xfrm>
          <a:prstGeom prst="rect">
            <a:avLst/>
          </a:prstGeom>
        </p:spPr>
      </p:pic>
      <p:sp>
        <p:nvSpPr>
          <p:cNvPr id="11" name="TextBox 10">
            <a:extLst>
              <a:ext uri="{FF2B5EF4-FFF2-40B4-BE49-F238E27FC236}">
                <a16:creationId xmlns:a16="http://schemas.microsoft.com/office/drawing/2014/main" id="{2F0DCCD6-67C5-D640-8E72-7655653EE7E6}"/>
              </a:ext>
            </a:extLst>
          </p:cNvPr>
          <p:cNvSpPr txBox="1"/>
          <p:nvPr/>
        </p:nvSpPr>
        <p:spPr>
          <a:xfrm>
            <a:off x="6847082" y="2305689"/>
            <a:ext cx="1516333" cy="646331"/>
          </a:xfrm>
          <a:prstGeom prst="rect">
            <a:avLst/>
          </a:prstGeom>
          <a:noFill/>
        </p:spPr>
        <p:txBody>
          <a:bodyPr wrap="square" rtlCol="0">
            <a:spAutoFit/>
          </a:bodyPr>
          <a:lstStyle/>
          <a:p>
            <a:r>
              <a:rPr lang="en-US" sz="1200" dirty="0">
                <a:latin typeface="Open Sans Light" panose="020B0306030504020204" pitchFamily="34" charset="0"/>
                <a:ea typeface="Open Sans Light" panose="020B0306030504020204" pitchFamily="34" charset="0"/>
                <a:cs typeface="Open Sans Light" panose="020B0306030504020204" pitchFamily="34" charset="0"/>
              </a:rPr>
              <a:t>N=60</a:t>
            </a:r>
          </a:p>
          <a:p>
            <a:r>
              <a:rPr lang="en-US" sz="1200" dirty="0">
                <a:latin typeface="Open Sans Light" panose="020B0306030504020204" pitchFamily="34" charset="0"/>
                <a:ea typeface="Open Sans Light" panose="020B0306030504020204" pitchFamily="34" charset="0"/>
                <a:cs typeface="Open Sans Light" panose="020B0306030504020204" pitchFamily="34" charset="0"/>
              </a:rPr>
              <a:t>Selection for a beneficial mutation</a:t>
            </a:r>
          </a:p>
        </p:txBody>
      </p:sp>
      <p:sp>
        <p:nvSpPr>
          <p:cNvPr id="13" name="TextBox 12">
            <a:extLst>
              <a:ext uri="{FF2B5EF4-FFF2-40B4-BE49-F238E27FC236}">
                <a16:creationId xmlns:a16="http://schemas.microsoft.com/office/drawing/2014/main" id="{F0C25D06-1E3B-1044-92E1-4FCBD6DD4632}"/>
              </a:ext>
            </a:extLst>
          </p:cNvPr>
          <p:cNvSpPr txBox="1"/>
          <p:nvPr/>
        </p:nvSpPr>
        <p:spPr>
          <a:xfrm>
            <a:off x="6847082" y="5351375"/>
            <a:ext cx="1638997" cy="646331"/>
          </a:xfrm>
          <a:prstGeom prst="rect">
            <a:avLst/>
          </a:prstGeom>
          <a:noFill/>
        </p:spPr>
        <p:txBody>
          <a:bodyPr wrap="square" rtlCol="0">
            <a:spAutoFit/>
          </a:bodyPr>
          <a:lstStyle/>
          <a:p>
            <a:r>
              <a:rPr lang="en-US" sz="1200" dirty="0">
                <a:latin typeface="Open Sans Light" panose="020B0306030504020204" pitchFamily="34" charset="0"/>
                <a:ea typeface="Open Sans Light" panose="020B0306030504020204" pitchFamily="34" charset="0"/>
                <a:cs typeface="Open Sans Light" panose="020B0306030504020204" pitchFamily="34" charset="0"/>
              </a:rPr>
              <a:t>N=60</a:t>
            </a:r>
          </a:p>
          <a:p>
            <a:r>
              <a:rPr lang="en-US" sz="1200" dirty="0">
                <a:latin typeface="Open Sans Light" panose="020B0306030504020204" pitchFamily="34" charset="0"/>
                <a:ea typeface="Open Sans Light" panose="020B0306030504020204" pitchFamily="34" charset="0"/>
                <a:cs typeface="Open Sans Light" panose="020B0306030504020204" pitchFamily="34" charset="0"/>
              </a:rPr>
              <a:t>Selection against a deleterious mutation</a:t>
            </a:r>
          </a:p>
        </p:txBody>
      </p:sp>
    </p:spTree>
    <p:extLst>
      <p:ext uri="{BB962C8B-B14F-4D97-AF65-F5344CB8AC3E}">
        <p14:creationId xmlns:p14="http://schemas.microsoft.com/office/powerpoint/2010/main" val="3211260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56824AB-C5D3-B042-85AC-749EE04A13F2}"/>
              </a:ext>
            </a:extLst>
          </p:cNvPr>
          <p:cNvPicPr>
            <a:picLocks noChangeAspect="1"/>
          </p:cNvPicPr>
          <p:nvPr/>
        </p:nvPicPr>
        <p:blipFill>
          <a:blip r:embed="rId2"/>
          <a:stretch>
            <a:fillRect/>
          </a:stretch>
        </p:blipFill>
        <p:spPr>
          <a:xfrm>
            <a:off x="6130636" y="74817"/>
            <a:ext cx="6061363" cy="3740727"/>
          </a:xfrm>
          <a:prstGeom prst="rect">
            <a:avLst/>
          </a:prstGeom>
        </p:spPr>
      </p:pic>
      <p:pic>
        <p:nvPicPr>
          <p:cNvPr id="7" name="Picture 6" descr="Chart&#10;&#10;Description automatically generated">
            <a:extLst>
              <a:ext uri="{FF2B5EF4-FFF2-40B4-BE49-F238E27FC236}">
                <a16:creationId xmlns:a16="http://schemas.microsoft.com/office/drawing/2014/main" id="{BAA5BE9B-BAFC-224A-934D-CE509CFE2293}"/>
              </a:ext>
            </a:extLst>
          </p:cNvPr>
          <p:cNvPicPr>
            <a:picLocks noChangeAspect="1"/>
          </p:cNvPicPr>
          <p:nvPr/>
        </p:nvPicPr>
        <p:blipFill>
          <a:blip r:embed="rId3"/>
          <a:stretch>
            <a:fillRect/>
          </a:stretch>
        </p:blipFill>
        <p:spPr>
          <a:xfrm>
            <a:off x="6130636" y="3117273"/>
            <a:ext cx="6061364" cy="3740727"/>
          </a:xfrm>
          <a:prstGeom prst="rect">
            <a:avLst/>
          </a:prstGeom>
        </p:spPr>
      </p:pic>
      <p:sp>
        <p:nvSpPr>
          <p:cNvPr id="3" name="TextBox 2">
            <a:extLst>
              <a:ext uri="{FF2B5EF4-FFF2-40B4-BE49-F238E27FC236}">
                <a16:creationId xmlns:a16="http://schemas.microsoft.com/office/drawing/2014/main" id="{B71EB584-27C6-564C-AD2F-A2F3E40C267C}"/>
              </a:ext>
            </a:extLst>
          </p:cNvPr>
          <p:cNvSpPr txBox="1"/>
          <p:nvPr/>
        </p:nvSpPr>
        <p:spPr>
          <a:xfrm>
            <a:off x="1" y="0"/>
            <a:ext cx="12192000" cy="584775"/>
          </a:xfrm>
          <a:prstGeom prst="rect">
            <a:avLst/>
          </a:prstGeom>
          <a:noFill/>
        </p:spPr>
        <p:txBody>
          <a:bodyPr wrap="square" rtlCol="0">
            <a:spAutoFit/>
          </a:bodyPr>
          <a:lstStyle/>
          <a:p>
            <a:r>
              <a:rPr lang="en-US" sz="3200" b="1" dirty="0">
                <a:latin typeface="Open Sans ExtraBold" panose="020B0606030504020204" pitchFamily="34" charset="0"/>
                <a:ea typeface="Open Sans ExtraBold" panose="020B0606030504020204" pitchFamily="34" charset="0"/>
                <a:cs typeface="Open Sans ExtraBold" panose="020B0606030504020204" pitchFamily="34" charset="0"/>
              </a:rPr>
              <a:t>Genetic drift &amp; selection</a:t>
            </a:r>
          </a:p>
        </p:txBody>
      </p:sp>
      <p:sp>
        <p:nvSpPr>
          <p:cNvPr id="12" name="Content Placeholder 1">
            <a:extLst>
              <a:ext uri="{FF2B5EF4-FFF2-40B4-BE49-F238E27FC236}">
                <a16:creationId xmlns:a16="http://schemas.microsoft.com/office/drawing/2014/main" id="{E2282CAB-8248-504C-839A-F9F869F62B79}"/>
              </a:ext>
            </a:extLst>
          </p:cNvPr>
          <p:cNvSpPr txBox="1">
            <a:spLocks/>
          </p:cNvSpPr>
          <p:nvPr/>
        </p:nvSpPr>
        <p:spPr>
          <a:xfrm>
            <a:off x="355107" y="949911"/>
            <a:ext cx="5388467" cy="1000274"/>
          </a:xfrm>
          <a:prstGeom prst="rect">
            <a:avLst/>
          </a:prstGeom>
          <a:noFill/>
        </p:spPr>
        <p:txBody>
          <a:bodyPr wrap="square" rtlCol="0">
            <a:spAutoFit/>
          </a:bodyPr>
          <a:lstStyle>
            <a:defPPr>
              <a:defRPr lang="en-US"/>
            </a:defPPr>
            <a:lvl1pPr>
              <a:defRPr>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en-US" dirty="0"/>
              <a:t>In small populations, genetic drift can outweigh selection</a:t>
            </a:r>
          </a:p>
          <a:p>
            <a:pPr>
              <a:spcAft>
                <a:spcPts val="600"/>
              </a:spcAft>
            </a:pPr>
            <a:r>
              <a:rPr lang="en-US" dirty="0"/>
              <a:t>In large populations, selection is more effective</a:t>
            </a:r>
          </a:p>
        </p:txBody>
      </p:sp>
      <p:sp>
        <p:nvSpPr>
          <p:cNvPr id="11" name="TextBox 10">
            <a:extLst>
              <a:ext uri="{FF2B5EF4-FFF2-40B4-BE49-F238E27FC236}">
                <a16:creationId xmlns:a16="http://schemas.microsoft.com/office/drawing/2014/main" id="{2F0DCCD6-67C5-D640-8E72-7655653EE7E6}"/>
              </a:ext>
            </a:extLst>
          </p:cNvPr>
          <p:cNvSpPr txBox="1"/>
          <p:nvPr/>
        </p:nvSpPr>
        <p:spPr>
          <a:xfrm>
            <a:off x="6847082" y="2305689"/>
            <a:ext cx="1516333" cy="646331"/>
          </a:xfrm>
          <a:prstGeom prst="rect">
            <a:avLst/>
          </a:prstGeom>
          <a:noFill/>
        </p:spPr>
        <p:txBody>
          <a:bodyPr wrap="square" rtlCol="0">
            <a:spAutoFit/>
          </a:bodyPr>
          <a:lstStyle/>
          <a:p>
            <a:r>
              <a:rPr lang="en-US" sz="1200" dirty="0">
                <a:latin typeface="Open Sans Light" panose="020B0306030504020204" pitchFamily="34" charset="0"/>
                <a:ea typeface="Open Sans Light" panose="020B0306030504020204" pitchFamily="34" charset="0"/>
                <a:cs typeface="Open Sans Light" panose="020B0306030504020204" pitchFamily="34" charset="0"/>
              </a:rPr>
              <a:t>N=6000</a:t>
            </a:r>
          </a:p>
          <a:p>
            <a:r>
              <a:rPr lang="en-US" sz="1200" dirty="0">
                <a:latin typeface="Open Sans Light" panose="020B0306030504020204" pitchFamily="34" charset="0"/>
                <a:ea typeface="Open Sans Light" panose="020B0306030504020204" pitchFamily="34" charset="0"/>
                <a:cs typeface="Open Sans Light" panose="020B0306030504020204" pitchFamily="34" charset="0"/>
              </a:rPr>
              <a:t>Selection for a beneficial mutation</a:t>
            </a:r>
          </a:p>
        </p:txBody>
      </p:sp>
      <p:sp>
        <p:nvSpPr>
          <p:cNvPr id="13" name="TextBox 12">
            <a:extLst>
              <a:ext uri="{FF2B5EF4-FFF2-40B4-BE49-F238E27FC236}">
                <a16:creationId xmlns:a16="http://schemas.microsoft.com/office/drawing/2014/main" id="{F0C25D06-1E3B-1044-92E1-4FCBD6DD4632}"/>
              </a:ext>
            </a:extLst>
          </p:cNvPr>
          <p:cNvSpPr txBox="1"/>
          <p:nvPr/>
        </p:nvSpPr>
        <p:spPr>
          <a:xfrm>
            <a:off x="6847082" y="5351375"/>
            <a:ext cx="1638997" cy="646331"/>
          </a:xfrm>
          <a:prstGeom prst="rect">
            <a:avLst/>
          </a:prstGeom>
          <a:noFill/>
        </p:spPr>
        <p:txBody>
          <a:bodyPr wrap="square" rtlCol="0">
            <a:spAutoFit/>
          </a:bodyPr>
          <a:lstStyle/>
          <a:p>
            <a:r>
              <a:rPr lang="en-US" sz="1200" dirty="0">
                <a:latin typeface="Open Sans Light" panose="020B0306030504020204" pitchFamily="34" charset="0"/>
                <a:ea typeface="Open Sans Light" panose="020B0306030504020204" pitchFamily="34" charset="0"/>
                <a:cs typeface="Open Sans Light" panose="020B0306030504020204" pitchFamily="34" charset="0"/>
              </a:rPr>
              <a:t>N=6000</a:t>
            </a:r>
          </a:p>
          <a:p>
            <a:r>
              <a:rPr lang="en-US" sz="1200" dirty="0">
                <a:latin typeface="Open Sans Light" panose="020B0306030504020204" pitchFamily="34" charset="0"/>
                <a:ea typeface="Open Sans Light" panose="020B0306030504020204" pitchFamily="34" charset="0"/>
                <a:cs typeface="Open Sans Light" panose="020B0306030504020204" pitchFamily="34" charset="0"/>
              </a:rPr>
              <a:t>Selection against a deleterious mutation</a:t>
            </a:r>
          </a:p>
        </p:txBody>
      </p:sp>
    </p:spTree>
    <p:extLst>
      <p:ext uri="{BB962C8B-B14F-4D97-AF65-F5344CB8AC3E}">
        <p14:creationId xmlns:p14="http://schemas.microsoft.com/office/powerpoint/2010/main" val="32818795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1EB584-27C6-564C-AD2F-A2F3E40C267C}"/>
              </a:ext>
            </a:extLst>
          </p:cNvPr>
          <p:cNvSpPr txBox="1"/>
          <p:nvPr/>
        </p:nvSpPr>
        <p:spPr>
          <a:xfrm>
            <a:off x="1" y="0"/>
            <a:ext cx="12192000" cy="584775"/>
          </a:xfrm>
          <a:prstGeom prst="rect">
            <a:avLst/>
          </a:prstGeom>
          <a:noFill/>
        </p:spPr>
        <p:txBody>
          <a:bodyPr wrap="square" rtlCol="0">
            <a:spAutoFit/>
          </a:bodyPr>
          <a:lstStyle/>
          <a:p>
            <a:r>
              <a:rPr lang="en-US" sz="3200" b="1" dirty="0">
                <a:latin typeface="Open Sans ExtraBold" panose="020B0606030504020204" pitchFamily="34" charset="0"/>
                <a:ea typeface="Open Sans ExtraBold" panose="020B0606030504020204" pitchFamily="34" charset="0"/>
                <a:cs typeface="Open Sans ExtraBold" panose="020B0606030504020204" pitchFamily="34" charset="0"/>
              </a:rPr>
              <a:t>Genetic drift &amp; selection</a:t>
            </a:r>
          </a:p>
        </p:txBody>
      </p:sp>
      <p:sp>
        <p:nvSpPr>
          <p:cNvPr id="12" name="Content Placeholder 1">
            <a:extLst>
              <a:ext uri="{FF2B5EF4-FFF2-40B4-BE49-F238E27FC236}">
                <a16:creationId xmlns:a16="http://schemas.microsoft.com/office/drawing/2014/main" id="{E2282CAB-8248-504C-839A-F9F869F62B79}"/>
              </a:ext>
            </a:extLst>
          </p:cNvPr>
          <p:cNvSpPr txBox="1">
            <a:spLocks/>
          </p:cNvSpPr>
          <p:nvPr/>
        </p:nvSpPr>
        <p:spPr>
          <a:xfrm>
            <a:off x="355107" y="949911"/>
            <a:ext cx="5388467" cy="1000274"/>
          </a:xfrm>
          <a:prstGeom prst="rect">
            <a:avLst/>
          </a:prstGeom>
          <a:noFill/>
        </p:spPr>
        <p:txBody>
          <a:bodyPr wrap="square" rtlCol="0">
            <a:spAutoFit/>
          </a:bodyPr>
          <a:lstStyle>
            <a:defPPr>
              <a:defRPr lang="en-US"/>
            </a:defPPr>
            <a:lvl1pPr>
              <a:defRPr>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en-US" dirty="0"/>
              <a:t>In small populations, genetic drift can outweigh selection</a:t>
            </a:r>
          </a:p>
          <a:p>
            <a:pPr>
              <a:spcAft>
                <a:spcPts val="600"/>
              </a:spcAft>
            </a:pPr>
            <a:r>
              <a:rPr lang="en-US" dirty="0"/>
              <a:t>In large populations, selection is more effective</a:t>
            </a:r>
          </a:p>
        </p:txBody>
      </p:sp>
      <p:pic>
        <p:nvPicPr>
          <p:cNvPr id="2" name="Picture 1">
            <a:extLst>
              <a:ext uri="{FF2B5EF4-FFF2-40B4-BE49-F238E27FC236}">
                <a16:creationId xmlns:a16="http://schemas.microsoft.com/office/drawing/2014/main" id="{2BF6F4F6-9761-7F47-A764-091E2710E37F}"/>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357750" y="1950185"/>
            <a:ext cx="6603856" cy="4717040"/>
          </a:xfrm>
          <a:prstGeom prst="rect">
            <a:avLst/>
          </a:prstGeom>
        </p:spPr>
      </p:pic>
    </p:spTree>
    <p:extLst>
      <p:ext uri="{BB962C8B-B14F-4D97-AF65-F5344CB8AC3E}">
        <p14:creationId xmlns:p14="http://schemas.microsoft.com/office/powerpoint/2010/main" val="2498114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1EB584-27C6-564C-AD2F-A2F3E40C267C}"/>
              </a:ext>
            </a:extLst>
          </p:cNvPr>
          <p:cNvSpPr txBox="1"/>
          <p:nvPr/>
        </p:nvSpPr>
        <p:spPr>
          <a:xfrm>
            <a:off x="1" y="0"/>
            <a:ext cx="12192000" cy="584775"/>
          </a:xfrm>
          <a:prstGeom prst="rect">
            <a:avLst/>
          </a:prstGeom>
          <a:noFill/>
        </p:spPr>
        <p:txBody>
          <a:bodyPr wrap="square" rtlCol="0">
            <a:spAutoFit/>
          </a:bodyPr>
          <a:lstStyle/>
          <a:p>
            <a:r>
              <a:rPr lang="en-US" sz="3200" b="1" dirty="0">
                <a:latin typeface="Open Sans ExtraBold" panose="020B0606030504020204" pitchFamily="34" charset="0"/>
                <a:ea typeface="Open Sans ExtraBold" panose="020B0606030504020204" pitchFamily="34" charset="0"/>
                <a:cs typeface="Open Sans ExtraBold" panose="020B0606030504020204" pitchFamily="34" charset="0"/>
              </a:rPr>
              <a:t>Migration &amp; selection</a:t>
            </a:r>
          </a:p>
        </p:txBody>
      </p:sp>
      <p:sp>
        <p:nvSpPr>
          <p:cNvPr id="12" name="Content Placeholder 1">
            <a:extLst>
              <a:ext uri="{FF2B5EF4-FFF2-40B4-BE49-F238E27FC236}">
                <a16:creationId xmlns:a16="http://schemas.microsoft.com/office/drawing/2014/main" id="{E2282CAB-8248-504C-839A-F9F869F62B79}"/>
              </a:ext>
            </a:extLst>
          </p:cNvPr>
          <p:cNvSpPr txBox="1">
            <a:spLocks/>
          </p:cNvSpPr>
          <p:nvPr/>
        </p:nvSpPr>
        <p:spPr>
          <a:xfrm>
            <a:off x="355107" y="949911"/>
            <a:ext cx="5388467" cy="1631216"/>
          </a:xfrm>
          <a:prstGeom prst="rect">
            <a:avLst/>
          </a:prstGeom>
          <a:noFill/>
        </p:spPr>
        <p:txBody>
          <a:bodyPr wrap="square" rtlCol="0">
            <a:spAutoFit/>
          </a:bodyPr>
          <a:lstStyle>
            <a:defPPr>
              <a:defRPr lang="en-US"/>
            </a:defPPr>
            <a:lvl1pPr>
              <a:defRPr>
                <a:latin typeface="Open Sans Light" panose="020B0306030504020204" pitchFamily="34" charset="0"/>
                <a:ea typeface="Open Sans Light" panose="020B0306030504020204" pitchFamily="34" charset="0"/>
                <a:cs typeface="Open Sans Light" panose="020B0306030504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spcAft>
                <a:spcPts val="600"/>
              </a:spcAft>
            </a:pPr>
            <a:r>
              <a:rPr lang="en-US" dirty="0"/>
              <a:t>Divergent selection (and genetic drift) causes populations to differentiate</a:t>
            </a:r>
          </a:p>
          <a:p>
            <a:pPr>
              <a:spcAft>
                <a:spcPts val="600"/>
              </a:spcAft>
            </a:pPr>
            <a:r>
              <a:rPr lang="en-US" dirty="0"/>
              <a:t>Migration (gene flow) homogenizes populations</a:t>
            </a:r>
          </a:p>
          <a:p>
            <a:pPr>
              <a:spcAft>
                <a:spcPts val="600"/>
              </a:spcAft>
            </a:pPr>
            <a:r>
              <a:rPr lang="en-US" dirty="0"/>
              <a:t>The relative strengths of divergent forces and gene flow determine the fate of the populations</a:t>
            </a:r>
          </a:p>
        </p:txBody>
      </p:sp>
      <p:pic>
        <p:nvPicPr>
          <p:cNvPr id="2" name="Picture 1">
            <a:extLst>
              <a:ext uri="{FF2B5EF4-FFF2-40B4-BE49-F238E27FC236}">
                <a16:creationId xmlns:a16="http://schemas.microsoft.com/office/drawing/2014/main" id="{3A47A60E-FF3F-E34B-AB6F-3BED15A3F31B}"/>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783669" y="2280621"/>
            <a:ext cx="6408331" cy="4577379"/>
          </a:xfrm>
          <a:prstGeom prst="rect">
            <a:avLst/>
          </a:prstGeom>
        </p:spPr>
      </p:pic>
    </p:spTree>
    <p:extLst>
      <p:ext uri="{BB962C8B-B14F-4D97-AF65-F5344CB8AC3E}">
        <p14:creationId xmlns:p14="http://schemas.microsoft.com/office/powerpoint/2010/main" val="29140575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1518</TotalTime>
  <Words>617</Words>
  <Application>Microsoft Macintosh PowerPoint</Application>
  <PresentationFormat>Widescreen</PresentationFormat>
  <Paragraphs>77</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Open Sans ExtraBold</vt:lpstr>
      <vt:lpstr>Open Sans Light</vt:lpstr>
      <vt:lpstr>Open Sans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Michi Tobler</dc:creator>
  <cp:lastModifiedBy>Tobler, Michael</cp:lastModifiedBy>
  <cp:revision>6</cp:revision>
  <dcterms:created xsi:type="dcterms:W3CDTF">2020-01-02T22:04:40Z</dcterms:created>
  <dcterms:modified xsi:type="dcterms:W3CDTF">2023-10-18T15:48:30Z</dcterms:modified>
</cp:coreProperties>
</file>

<file path=docProps/thumbnail.jpeg>
</file>